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47"/>
  </p:notesMasterIdLst>
  <p:handoutMasterIdLst>
    <p:handoutMasterId r:id="rId48"/>
  </p:handoutMasterIdLst>
  <p:sldIdLst>
    <p:sldId id="257" r:id="rId7"/>
    <p:sldId id="282" r:id="rId8"/>
    <p:sldId id="283" r:id="rId9"/>
    <p:sldId id="284" r:id="rId10"/>
    <p:sldId id="285" r:id="rId11"/>
    <p:sldId id="286" r:id="rId12"/>
    <p:sldId id="287" r:id="rId13"/>
    <p:sldId id="288" r:id="rId14"/>
    <p:sldId id="289" r:id="rId15"/>
    <p:sldId id="290" r:id="rId16"/>
    <p:sldId id="304" r:id="rId17"/>
    <p:sldId id="291" r:id="rId18"/>
    <p:sldId id="292" r:id="rId19"/>
    <p:sldId id="305" r:id="rId20"/>
    <p:sldId id="306" r:id="rId21"/>
    <p:sldId id="307" r:id="rId22"/>
    <p:sldId id="308" r:id="rId23"/>
    <p:sldId id="309" r:id="rId24"/>
    <p:sldId id="310" r:id="rId25"/>
    <p:sldId id="311" r:id="rId26"/>
    <p:sldId id="293" r:id="rId27"/>
    <p:sldId id="294" r:id="rId28"/>
    <p:sldId id="295" r:id="rId29"/>
    <p:sldId id="296" r:id="rId30"/>
    <p:sldId id="297" r:id="rId31"/>
    <p:sldId id="312" r:id="rId32"/>
    <p:sldId id="313" r:id="rId33"/>
    <p:sldId id="314" r:id="rId34"/>
    <p:sldId id="315" r:id="rId35"/>
    <p:sldId id="316" r:id="rId36"/>
    <p:sldId id="317" r:id="rId37"/>
    <p:sldId id="318" r:id="rId38"/>
    <p:sldId id="319" r:id="rId39"/>
    <p:sldId id="298" r:id="rId40"/>
    <p:sldId id="299" r:id="rId41"/>
    <p:sldId id="300" r:id="rId42"/>
    <p:sldId id="301" r:id="rId43"/>
    <p:sldId id="302" r:id="rId44"/>
    <p:sldId id="277"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6"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EF44B-6BED-4862-A437-E32FD1F55C94}" type="datetimeFigureOut">
              <a:rPr lang="en-NZ" smtClean="0"/>
              <a:t>23/07/2013</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69AAC-CE39-4781-BFB3-10038065ABF1}" type="datetimeFigureOut">
              <a:rPr lang="en-NZ" smtClean="0"/>
              <a:t>23/07/2013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NZZO 30,000,000 KM –</a:t>
            </a:r>
            <a:r>
              <a:rPr lang="en-NZ" baseline="0" dirty="0" smtClean="0"/>
              <a:t> Adjacent FIR Melbourne YMMM, Brisbane YBBB, Fiji NFFF, Oakland KZOA, Tahiti NTTT, Santiago SCEL and New Zealand Domestic NZZC</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2</a:t>
            </a:fld>
            <a:endParaRPr lang="en-NZ"/>
          </a:p>
        </p:txBody>
      </p:sp>
    </p:spTree>
    <p:extLst>
      <p:ext uri="{BB962C8B-B14F-4D97-AF65-F5344CB8AC3E}">
        <p14:creationId xmlns:p14="http://schemas.microsoft.com/office/powerpoint/2010/main" val="309042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20</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Proposed data that is different from the current coordinated profile</a:t>
            </a:r>
            <a:r>
              <a:rPr lang="en-NZ" baseline="0" dirty="0" smtClean="0"/>
              <a:t> is highlighted to the controller using black background. In this example the aircraft was originally coordinated at F350  and was climbing above F280. The proposed coordination is in the block F350F370 with a weather deviation up </a:t>
            </a:r>
            <a:r>
              <a:rPr lang="en-NZ" baseline="0" smtClean="0"/>
              <a:t>to 20NM </a:t>
            </a:r>
            <a:r>
              <a:rPr lang="en-NZ" baseline="0" dirty="0" smtClean="0"/>
              <a:t>either side of track.</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23</a:t>
            </a:fld>
            <a:endParaRPr lang="en-NZ"/>
          </a:p>
        </p:txBody>
      </p:sp>
    </p:spTree>
    <p:extLst>
      <p:ext uri="{BB962C8B-B14F-4D97-AF65-F5344CB8AC3E}">
        <p14:creationId xmlns:p14="http://schemas.microsoft.com/office/powerpoint/2010/main" val="278713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12</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13</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14</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15</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16</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17</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18</a:t>
            </a:fld>
            <a:endParaRPr lang="en-NZ"/>
          </a:p>
        </p:txBody>
      </p:sp>
    </p:spTree>
    <p:extLst>
      <p:ext uri="{BB962C8B-B14F-4D97-AF65-F5344CB8AC3E}">
        <p14:creationId xmlns:p14="http://schemas.microsoft.com/office/powerpoint/2010/main" val="365566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SCIZ – NZZO send ABI and EST to Santiago from the OCS system,</a:t>
            </a:r>
            <a:r>
              <a:rPr lang="en-NZ" baseline="0" dirty="0" smtClean="0"/>
              <a:t> Santiago send EST to NZZO.</a:t>
            </a:r>
            <a:endParaRPr lang="en-US" dirty="0"/>
          </a:p>
        </p:txBody>
      </p:sp>
      <p:sp>
        <p:nvSpPr>
          <p:cNvPr id="4" name="Slide Number Placeholder 3"/>
          <p:cNvSpPr>
            <a:spLocks noGrp="1"/>
          </p:cNvSpPr>
          <p:nvPr>
            <p:ph type="sldNum" sz="quarter" idx="10"/>
          </p:nvPr>
        </p:nvSpPr>
        <p:spPr/>
        <p:txBody>
          <a:bodyPr/>
          <a:lstStyle/>
          <a:p>
            <a:pPr>
              <a:defRPr/>
            </a:pPr>
            <a:fld id="{9A2660B8-5D08-4002-9B6E-D63D5E014BEA}" type="slidenum">
              <a:rPr lang="en-NZ" smtClean="0"/>
              <a:pPr>
                <a:defRPr/>
              </a:pPr>
              <a:t>19</a:t>
            </a:fld>
            <a:endParaRPr lang="en-NZ"/>
          </a:p>
        </p:txBody>
      </p:sp>
    </p:spTree>
    <p:extLst>
      <p:ext uri="{BB962C8B-B14F-4D97-AF65-F5344CB8AC3E}">
        <p14:creationId xmlns:p14="http://schemas.microsoft.com/office/powerpoint/2010/main" val="365566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smtClean="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6423953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4526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smtClean="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41881683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smtClean="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smtClean="0"/>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smtClean="0"/>
              <a:t>Click image icon to place image, then send to back</a:t>
            </a:r>
            <a:endParaRPr lang="en-NZ" dirty="0"/>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3228004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smtClean="0"/>
              <a:t>First level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817707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smtClean="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3818731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smtClean="0"/>
              <a:t>Click icon to insert table</a:t>
            </a:r>
            <a:endParaRPr lang="en-NZ" dirty="0"/>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419408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smtClean="0"/>
              <a:t>First level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smtClean="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smtClean="0"/>
              <a:t>Click icon to add image</a:t>
            </a:r>
            <a:endParaRPr lang="en-NZ" dirty="0"/>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3597290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smtClean="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smtClean="0"/>
              <a:t>Click icon to add image</a:t>
            </a:r>
            <a:endParaRPr lang="en-NZ" dirty="0"/>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7226839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11" name="Picture Placeholder 6"/>
          <p:cNvSpPr>
            <a:spLocks noGrp="1"/>
          </p:cNvSpPr>
          <p:nvPr>
            <p:ph type="pic" sz="quarter" idx="13" hasCustomPrompt="1"/>
          </p:nvPr>
        </p:nvSpPr>
        <p:spPr>
          <a:xfrm>
            <a:off x="0" y="-546"/>
            <a:ext cx="9144000" cy="6181200"/>
          </a:xfrm>
          <a:noFill/>
        </p:spPr>
        <p:txBody>
          <a:bodyPr>
            <a:normAutofit/>
          </a:bodyPr>
          <a:lstStyle>
            <a:lvl1pPr marL="0" indent="0" algn="ctr">
              <a:buNone/>
              <a:defRPr sz="1800" i="1">
                <a:solidFill>
                  <a:schemeClr val="accent3"/>
                </a:solidFill>
                <a:latin typeface="+mn-lt"/>
              </a:defRPr>
            </a:lvl1pPr>
          </a:lstStyle>
          <a:p>
            <a:r>
              <a:rPr lang="en-NZ" dirty="0" smtClean="0"/>
              <a:t>Click image icon to place image, then send to back</a:t>
            </a:r>
            <a:endParaRPr lang="en-NZ" dirty="0"/>
          </a:p>
        </p:txBody>
      </p:sp>
      <p:sp>
        <p:nvSpPr>
          <p:cNvPr id="16"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tx1"/>
                </a:solidFill>
              </a:defRPr>
            </a:lvl1pPr>
          </a:lstStyle>
          <a:p>
            <a:pPr lvl="0"/>
            <a:r>
              <a:rPr lang="en-NZ" sz="5400" b="1" dirty="0" smtClean="0"/>
              <a:t>Section header with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17" name="Picture Placeholder 3"/>
          <p:cNvSpPr>
            <a:spLocks noGrp="1"/>
          </p:cNvSpPr>
          <p:nvPr>
            <p:ph type="pic" sz="quarter" idx="15"/>
          </p:nvPr>
        </p:nvSpPr>
        <p:spPr>
          <a:xfrm>
            <a:off x="7415999" y="6060200"/>
            <a:ext cx="1580715" cy="797799"/>
          </a:xfrm>
        </p:spPr>
        <p:txBody>
          <a:bodyPr/>
          <a:lstStyle/>
          <a:p>
            <a:r>
              <a:rPr lang="en-US" smtClean="0"/>
              <a:t>Click icon to add picture</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33979981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smtClean="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First level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3" r:id="rId9"/>
    <p:sldLayoutId id="2147483674" r:id="rId10"/>
  </p:sldLayoutIdLst>
  <p:timing>
    <p:tnLst>
      <p:par>
        <p:cTn id="1" dur="indefinite" restart="never" nodeType="tmRoot"/>
      </p:par>
    </p:tnLst>
  </p:timing>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0.xml"/><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3" r="693"/>
          <a:stretch>
            <a:fillRect/>
          </a:stretch>
        </p:blipFill>
        <p:spPr/>
      </p:pic>
      <p:sp>
        <p:nvSpPr>
          <p:cNvPr id="3" name="Slide Number Placeholder 2"/>
          <p:cNvSpPr>
            <a:spLocks noGrp="1"/>
          </p:cNvSpPr>
          <p:nvPr>
            <p:ph type="sldNum" sz="quarter" idx="12"/>
          </p:nvPr>
        </p:nvSpPr>
        <p:spPr/>
        <p:txBody>
          <a:bodyPr/>
          <a:lstStyle/>
          <a:p>
            <a:fld id="{8E358689-BA0A-49A1-8A48-F71B8AB2D529}" type="slidenum">
              <a:rPr lang="en-NZ" smtClean="0"/>
              <a:t>1</a:t>
            </a:fld>
            <a:endParaRPr lang="en-NZ" dirty="0"/>
          </a:p>
        </p:txBody>
      </p:sp>
      <p:sp>
        <p:nvSpPr>
          <p:cNvPr id="4" name="Title 3"/>
          <p:cNvSpPr>
            <a:spLocks noGrp="1"/>
          </p:cNvSpPr>
          <p:nvPr>
            <p:ph type="ctrTitle"/>
          </p:nvPr>
        </p:nvSpPr>
        <p:spPr>
          <a:xfrm>
            <a:off x="359532" y="-34788"/>
            <a:ext cx="8424936" cy="1878496"/>
          </a:xfrm>
        </p:spPr>
        <p:txBody>
          <a:bodyPr>
            <a:normAutofit/>
          </a:bodyPr>
          <a:lstStyle/>
          <a:p>
            <a:r>
              <a:rPr lang="en-NZ" dirty="0" smtClean="0"/>
              <a:t>NZZO AIDC</a:t>
            </a:r>
            <a:endParaRPr lang="en-NZ" dirty="0"/>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5029200" y="1540565"/>
            <a:ext cx="3965714" cy="830997"/>
          </a:xfrm>
          <a:prstGeom prst="rect">
            <a:avLst/>
          </a:prstGeom>
          <a:noFill/>
        </p:spPr>
        <p:txBody>
          <a:bodyPr wrap="square" rtlCol="0">
            <a:spAutoFit/>
          </a:bodyPr>
          <a:lstStyle/>
          <a:p>
            <a:r>
              <a:rPr lang="en-NZ" sz="2400" b="1" dirty="0" smtClean="0"/>
              <a:t>APAC/NAT AIDC TF/2</a:t>
            </a:r>
          </a:p>
          <a:p>
            <a:r>
              <a:rPr lang="en-NZ" sz="2400" b="1" dirty="0" smtClean="0"/>
              <a:t>Bangkok 22-26 July 2013</a:t>
            </a:r>
            <a:endParaRPr lang="en-US" sz="2400" b="1" dirty="0"/>
          </a:p>
        </p:txBody>
      </p:sp>
    </p:spTree>
    <p:extLst>
      <p:ext uri="{BB962C8B-B14F-4D97-AF65-F5344CB8AC3E}">
        <p14:creationId xmlns:p14="http://schemas.microsoft.com/office/powerpoint/2010/main" val="400046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236"/>
            <a:ext cx="8229600" cy="789500"/>
          </a:xfrm>
        </p:spPr>
        <p:txBody>
          <a:bodyPr>
            <a:normAutofit/>
          </a:bodyPr>
          <a:lstStyle/>
          <a:p>
            <a:r>
              <a:rPr lang="en-NZ" sz="4000" dirty="0" smtClean="0"/>
              <a:t>AIDC – In SOPAC via AFTN</a:t>
            </a:r>
            <a:endParaRPr lang="en-US" sz="4000" dirty="0"/>
          </a:p>
        </p:txBody>
      </p:sp>
      <p:sp>
        <p:nvSpPr>
          <p:cNvPr id="5" name="TextBox 4"/>
          <p:cNvSpPr txBox="1"/>
          <p:nvPr/>
        </p:nvSpPr>
        <p:spPr>
          <a:xfrm>
            <a:off x="15305" y="1052736"/>
            <a:ext cx="9021191" cy="4832092"/>
          </a:xfrm>
          <a:prstGeom prst="rect">
            <a:avLst/>
          </a:prstGeom>
          <a:noFill/>
        </p:spPr>
        <p:txBody>
          <a:bodyPr wrap="square" rtlCol="0">
            <a:spAutoFit/>
          </a:bodyPr>
          <a:lstStyle/>
          <a:p>
            <a:pPr marL="285750" indent="-285750">
              <a:buFont typeface="Arial" pitchFamily="34" charset="0"/>
              <a:buChar char="•"/>
            </a:pPr>
            <a:r>
              <a:rPr lang="en-NZ" sz="2200" dirty="0" smtClean="0">
                <a:solidFill>
                  <a:schemeClr val="tx1"/>
                </a:solidFill>
                <a:latin typeface="Arial Body"/>
              </a:rPr>
              <a:t>Airways upgraded to a </a:t>
            </a:r>
            <a:r>
              <a:rPr lang="en-NZ" sz="2200" dirty="0" err="1" smtClean="0">
                <a:solidFill>
                  <a:schemeClr val="tx1"/>
                </a:solidFill>
                <a:latin typeface="Arial Body"/>
              </a:rPr>
              <a:t>Comsoft</a:t>
            </a:r>
            <a:r>
              <a:rPr lang="en-NZ" sz="2200" dirty="0" smtClean="0">
                <a:solidFill>
                  <a:schemeClr val="tx1"/>
                </a:solidFill>
                <a:latin typeface="Arial Body"/>
              </a:rPr>
              <a:t> AFTN/AMHS switch in March 2012.</a:t>
            </a:r>
          </a:p>
          <a:p>
            <a:pPr marL="285750" indent="-285750">
              <a:buFont typeface="Arial" pitchFamily="34" charset="0"/>
              <a:buChar char="•"/>
            </a:pPr>
            <a:r>
              <a:rPr lang="en-NZ" sz="2200" dirty="0" smtClean="0">
                <a:solidFill>
                  <a:schemeClr val="tx1"/>
                </a:solidFill>
                <a:latin typeface="Arial Body"/>
              </a:rPr>
              <a:t>International AFTN circuits are still via X25.</a:t>
            </a:r>
          </a:p>
          <a:p>
            <a:pPr marL="285750" indent="-285750">
              <a:buFont typeface="Arial" pitchFamily="34" charset="0"/>
              <a:buChar char="•"/>
            </a:pPr>
            <a:r>
              <a:rPr lang="en-NZ" sz="2200" dirty="0" smtClean="0">
                <a:solidFill>
                  <a:schemeClr val="tx1"/>
                </a:solidFill>
                <a:latin typeface="Arial Body"/>
              </a:rPr>
              <a:t>Intention is to upgrade international circuits to TCP/IP.</a:t>
            </a:r>
          </a:p>
          <a:p>
            <a:pPr marL="285750" indent="-285750">
              <a:buFont typeface="Arial" pitchFamily="34" charset="0"/>
              <a:buChar char="•"/>
            </a:pPr>
            <a:r>
              <a:rPr lang="en-NZ" sz="2200" dirty="0" smtClean="0">
                <a:solidFill>
                  <a:schemeClr val="tx1"/>
                </a:solidFill>
                <a:latin typeface="Arial Body"/>
              </a:rPr>
              <a:t>All AIDC currently via AFTN but intention is to move to AMHS. </a:t>
            </a:r>
          </a:p>
          <a:p>
            <a:pPr marL="285750" indent="-285750">
              <a:buFont typeface="Arial" pitchFamily="34" charset="0"/>
              <a:buChar char="•"/>
            </a:pPr>
            <a:r>
              <a:rPr lang="en-NZ" sz="2200" dirty="0" smtClean="0">
                <a:solidFill>
                  <a:schemeClr val="tx1"/>
                </a:solidFill>
                <a:latin typeface="Arial Body"/>
              </a:rPr>
              <a:t>Representative AIDC messages received per month and latency</a:t>
            </a:r>
            <a:r>
              <a:rPr lang="en-NZ" sz="2200" dirty="0" smtClean="0">
                <a:latin typeface="Arial Body"/>
              </a:rPr>
              <a:t> </a:t>
            </a:r>
          </a:p>
          <a:p>
            <a:pPr marL="285750" indent="-285750">
              <a:buFont typeface="Arial" pitchFamily="34" charset="0"/>
              <a:buChar char="•"/>
            </a:pPr>
            <a:endParaRPr lang="en-NZ" sz="2200" dirty="0">
              <a:latin typeface="Arial Body"/>
            </a:endParaRPr>
          </a:p>
          <a:p>
            <a:pPr marL="285750" indent="-285750">
              <a:buFont typeface="Arial" pitchFamily="34" charset="0"/>
              <a:buChar char="•"/>
            </a:pPr>
            <a:endParaRPr lang="en-NZ" sz="2200" dirty="0" smtClean="0">
              <a:latin typeface="Arial Body"/>
            </a:endParaRPr>
          </a:p>
          <a:p>
            <a:pPr marL="285750" indent="-285750">
              <a:buFont typeface="Arial" pitchFamily="34" charset="0"/>
              <a:buChar char="•"/>
            </a:pPr>
            <a:endParaRPr lang="en-NZ" sz="2200" dirty="0">
              <a:latin typeface="Arial Body"/>
            </a:endParaRPr>
          </a:p>
          <a:p>
            <a:pPr marL="285750" indent="-285750">
              <a:buFont typeface="Arial" pitchFamily="34" charset="0"/>
              <a:buChar char="•"/>
            </a:pPr>
            <a:endParaRPr lang="en-NZ" sz="2200" dirty="0" smtClean="0">
              <a:latin typeface="Arial Body"/>
            </a:endParaRPr>
          </a:p>
          <a:p>
            <a:pPr marL="285750" indent="-285750">
              <a:buFont typeface="Arial" pitchFamily="34" charset="0"/>
              <a:buChar char="•"/>
            </a:pPr>
            <a:endParaRPr lang="en-NZ" sz="2200" dirty="0">
              <a:latin typeface="Arial Body"/>
            </a:endParaRPr>
          </a:p>
          <a:p>
            <a:pPr marL="285750" indent="-285750">
              <a:buFont typeface="Arial" pitchFamily="34" charset="0"/>
              <a:buChar char="•"/>
            </a:pPr>
            <a:r>
              <a:rPr lang="en-NZ" sz="2200" dirty="0" smtClean="0">
                <a:solidFill>
                  <a:schemeClr val="tx1"/>
                </a:solidFill>
                <a:latin typeface="Arial Body"/>
              </a:rPr>
              <a:t>66726 AIDC messages were received in the month illustrated with 99.9% received within 20 seconds.</a:t>
            </a:r>
          </a:p>
          <a:p>
            <a:pPr marL="285750" indent="-285750">
              <a:buFont typeface="Arial" pitchFamily="34" charset="0"/>
              <a:buChar char="•"/>
            </a:pPr>
            <a:r>
              <a:rPr lang="en-NZ" sz="2200" dirty="0" smtClean="0">
                <a:solidFill>
                  <a:schemeClr val="tx1"/>
                </a:solidFill>
                <a:latin typeface="Arial Body"/>
              </a:rPr>
              <a:t>Of 35717 messages with LAM response 1 LAM exceeded accountability timer of 180 seconds</a:t>
            </a:r>
            <a:endParaRPr lang="en-US" sz="2200" dirty="0">
              <a:solidFill>
                <a:schemeClr val="tx1"/>
              </a:solidFill>
              <a:latin typeface="Arial Body"/>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590873258"/>
              </p:ext>
            </p:extLst>
          </p:nvPr>
        </p:nvGraphicFramePr>
        <p:xfrm>
          <a:off x="323528" y="2919378"/>
          <a:ext cx="8452045" cy="1386840"/>
        </p:xfrm>
        <a:graphic>
          <a:graphicData uri="http://schemas.openxmlformats.org/drawingml/2006/table">
            <a:tbl>
              <a:tblPr firstRow="1" bandRow="1">
                <a:tableStyleId>{5C22544A-7EE6-4342-B048-85BDC9FD1C3A}</a:tableStyleId>
              </a:tblPr>
              <a:tblGrid>
                <a:gridCol w="1207435"/>
                <a:gridCol w="1207435"/>
                <a:gridCol w="1207435"/>
                <a:gridCol w="1207435"/>
                <a:gridCol w="1207435"/>
                <a:gridCol w="1207435"/>
                <a:gridCol w="1207435"/>
              </a:tblGrid>
              <a:tr h="0">
                <a:tc>
                  <a:txBody>
                    <a:bodyPr/>
                    <a:lstStyle/>
                    <a:p>
                      <a:pPr marL="0" marR="0">
                        <a:spcBef>
                          <a:spcPts val="0"/>
                        </a:spcBef>
                        <a:spcAft>
                          <a:spcPts val="0"/>
                        </a:spcAft>
                      </a:pPr>
                      <a:r>
                        <a:rPr lang="en-NZ" sz="1800" dirty="0">
                          <a:solidFill>
                            <a:srgbClr val="000000"/>
                          </a:solidFill>
                          <a:effectLst/>
                          <a:latin typeface="Calibri"/>
                          <a:ea typeface="Times New Roman"/>
                          <a:cs typeface="Times New Roman"/>
                        </a:rPr>
                        <a:t> </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ABI</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CPL</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CDN</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EST</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ACP</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TOC/AOC</a:t>
                      </a:r>
                      <a:endParaRPr lang="en-US" sz="1800">
                        <a:effectLst/>
                        <a:latin typeface="Times New Roman"/>
                        <a:ea typeface="Times New Roman"/>
                        <a:cs typeface="Kartika"/>
                      </a:endParaRPr>
                    </a:p>
                  </a:txBody>
                  <a:tcPr marL="68580" marR="68580" marT="0" marB="0" anchor="b"/>
                </a:tc>
              </a:tr>
              <a:tr h="370840">
                <a:tc>
                  <a:txBody>
                    <a:bodyPr/>
                    <a:lstStyle/>
                    <a:p>
                      <a:pPr marL="0" marR="0">
                        <a:spcBef>
                          <a:spcPts val="0"/>
                        </a:spcBef>
                        <a:spcAft>
                          <a:spcPts val="0"/>
                        </a:spcAft>
                      </a:pPr>
                      <a:r>
                        <a:rPr lang="en-NZ" sz="1800" b="1">
                          <a:solidFill>
                            <a:srgbClr val="000000"/>
                          </a:solidFill>
                          <a:effectLst/>
                          <a:latin typeface="Calibri"/>
                          <a:ea typeface="Times New Roman"/>
                          <a:cs typeface="Times New Roman"/>
                        </a:rPr>
                        <a:t>Average</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3.5"</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2.5"</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2"</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2"</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2"</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1.5"</a:t>
                      </a:r>
                      <a:endParaRPr lang="en-US" sz="1800">
                        <a:effectLst/>
                        <a:latin typeface="Times New Roman"/>
                        <a:ea typeface="Times New Roman"/>
                        <a:cs typeface="Kartika"/>
                      </a:endParaRPr>
                    </a:p>
                  </a:txBody>
                  <a:tcPr marL="68580" marR="68580" marT="0" marB="0" anchor="b"/>
                </a:tc>
              </a:tr>
              <a:tr h="370840">
                <a:tc>
                  <a:txBody>
                    <a:bodyPr/>
                    <a:lstStyle/>
                    <a:p>
                      <a:pPr marL="0" marR="0">
                        <a:spcBef>
                          <a:spcPts val="0"/>
                        </a:spcBef>
                        <a:spcAft>
                          <a:spcPts val="0"/>
                        </a:spcAft>
                      </a:pPr>
                      <a:r>
                        <a:rPr lang="en-NZ" sz="1800" b="1">
                          <a:solidFill>
                            <a:srgbClr val="000000"/>
                          </a:solidFill>
                          <a:effectLst/>
                          <a:latin typeface="Calibri"/>
                          <a:ea typeface="Times New Roman"/>
                          <a:cs typeface="Times New Roman"/>
                        </a:rPr>
                        <a:t>Min</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2"</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1"</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1"</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1"</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1"</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1"</a:t>
                      </a:r>
                      <a:endParaRPr lang="en-US" sz="1800">
                        <a:effectLst/>
                        <a:latin typeface="Times New Roman"/>
                        <a:ea typeface="Times New Roman"/>
                        <a:cs typeface="Kartika"/>
                      </a:endParaRPr>
                    </a:p>
                  </a:txBody>
                  <a:tcPr marL="68580" marR="68580" marT="0" marB="0" anchor="b"/>
                </a:tc>
              </a:tr>
              <a:tr h="370840">
                <a:tc>
                  <a:txBody>
                    <a:bodyPr/>
                    <a:lstStyle/>
                    <a:p>
                      <a:pPr marL="0" marR="0">
                        <a:spcBef>
                          <a:spcPts val="0"/>
                        </a:spcBef>
                        <a:spcAft>
                          <a:spcPts val="0"/>
                        </a:spcAft>
                      </a:pPr>
                      <a:r>
                        <a:rPr lang="en-NZ" sz="1800" b="1" dirty="0">
                          <a:solidFill>
                            <a:srgbClr val="000000"/>
                          </a:solidFill>
                          <a:effectLst/>
                          <a:latin typeface="Calibri"/>
                          <a:ea typeface="Times New Roman"/>
                          <a:cs typeface="Times New Roman"/>
                        </a:rPr>
                        <a:t>Total #</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4216</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a:solidFill>
                            <a:srgbClr val="000000"/>
                          </a:solidFill>
                          <a:effectLst/>
                          <a:latin typeface="Calibri"/>
                          <a:ea typeface="Times New Roman"/>
                          <a:cs typeface="Times New Roman"/>
                        </a:rPr>
                        <a:t>3420</a:t>
                      </a:r>
                      <a:endParaRPr lang="en-US" sz="180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5003</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2095</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5988</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10123</a:t>
                      </a:r>
                      <a:endParaRPr lang="en-US" sz="1800" dirty="0">
                        <a:effectLst/>
                        <a:latin typeface="Times New Roman"/>
                        <a:ea typeface="Times New Roman"/>
                        <a:cs typeface="Kartika"/>
                      </a:endParaRPr>
                    </a:p>
                  </a:txBody>
                  <a:tcPr marL="68580" marR="68580" marT="0" marB="0" anchor="b"/>
                </a:tc>
              </a:tr>
            </a:tbl>
          </a:graphicData>
        </a:graphic>
      </p:graphicFrame>
    </p:spTree>
    <p:extLst>
      <p:ext uri="{BB962C8B-B14F-4D97-AF65-F5344CB8AC3E}">
        <p14:creationId xmlns:p14="http://schemas.microsoft.com/office/powerpoint/2010/main" val="215389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236"/>
            <a:ext cx="8229600" cy="789500"/>
          </a:xfrm>
        </p:spPr>
        <p:txBody>
          <a:bodyPr>
            <a:normAutofit/>
          </a:bodyPr>
          <a:lstStyle/>
          <a:p>
            <a:r>
              <a:rPr lang="en-NZ" sz="4000" dirty="0" smtClean="0"/>
              <a:t>AIDC – NZZO Daily AIDC Traffic</a:t>
            </a:r>
            <a:endParaRPr lang="en-US" sz="4000"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832938735"/>
              </p:ext>
            </p:extLst>
          </p:nvPr>
        </p:nvGraphicFramePr>
        <p:xfrm>
          <a:off x="346363" y="1700179"/>
          <a:ext cx="8631382" cy="2841116"/>
        </p:xfrm>
        <a:graphic>
          <a:graphicData uri="http://schemas.openxmlformats.org/drawingml/2006/table">
            <a:tbl>
              <a:tblPr firstRow="1" bandRow="1">
                <a:tableStyleId>{5C22544A-7EE6-4342-B048-85BDC9FD1C3A}</a:tableStyleId>
              </a:tblPr>
              <a:tblGrid>
                <a:gridCol w="1156892"/>
                <a:gridCol w="1207435"/>
                <a:gridCol w="1207435"/>
                <a:gridCol w="1207435"/>
                <a:gridCol w="1207435"/>
                <a:gridCol w="1207435"/>
                <a:gridCol w="1437315"/>
              </a:tblGrid>
              <a:tr h="0">
                <a:tc>
                  <a:txBody>
                    <a:bodyPr/>
                    <a:lstStyle/>
                    <a:p>
                      <a:pPr marL="0" marR="0" algn="ctr">
                        <a:spcBef>
                          <a:spcPts val="0"/>
                        </a:spcBef>
                        <a:spcAft>
                          <a:spcPts val="0"/>
                        </a:spcAft>
                      </a:pPr>
                      <a:r>
                        <a:rPr lang="en-NZ" sz="1800" dirty="0">
                          <a:solidFill>
                            <a:srgbClr val="000000"/>
                          </a:solidFill>
                          <a:effectLst/>
                          <a:latin typeface="Calibri"/>
                          <a:ea typeface="Times New Roman"/>
                          <a:cs typeface="Times New Roman"/>
                        </a:rPr>
                        <a:t> </a:t>
                      </a:r>
                      <a:r>
                        <a:rPr lang="en-NZ" sz="1800" dirty="0" smtClean="0">
                          <a:solidFill>
                            <a:srgbClr val="000000"/>
                          </a:solidFill>
                          <a:effectLst/>
                          <a:latin typeface="Calibri"/>
                          <a:ea typeface="Times New Roman"/>
                          <a:cs typeface="Times New Roman"/>
                        </a:rPr>
                        <a:t>Message</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ABI</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CPL</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CDN</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EST</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ACP</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TOC</a:t>
                      </a:r>
                      <a:endParaRPr lang="en-US" sz="1800" dirty="0">
                        <a:effectLst/>
                        <a:latin typeface="Times New Roman"/>
                        <a:ea typeface="Times New Roman"/>
                        <a:cs typeface="Kartika"/>
                      </a:endParaRPr>
                    </a:p>
                  </a:txBody>
                  <a:tcPr marL="68580" marR="68580" marT="0" marB="0" anchor="b"/>
                </a:tc>
              </a:tr>
              <a:tr h="370840">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Total #</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606</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233</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198</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122</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effectLst/>
                          <a:latin typeface="Times New Roman"/>
                          <a:ea typeface="Times New Roman"/>
                          <a:cs typeface="Kartika"/>
                        </a:rPr>
                        <a:t>551</a:t>
                      </a:r>
                      <a:endParaRPr lang="en-US" sz="1800" b="1"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310</a:t>
                      </a:r>
                      <a:endParaRPr lang="en-US" sz="1800" dirty="0">
                        <a:effectLst/>
                        <a:latin typeface="Times New Roman"/>
                        <a:ea typeface="Times New Roman"/>
                        <a:cs typeface="Kartika"/>
                      </a:endParaRPr>
                    </a:p>
                  </a:txBody>
                  <a:tcPr marL="68580" marR="68580" marT="0" marB="0" anchor="b"/>
                </a:tc>
              </a:tr>
              <a:tr h="356298">
                <a:tc>
                  <a:txBody>
                    <a:bodyPr/>
                    <a:lstStyle/>
                    <a:p>
                      <a:pPr marL="0" marR="0" algn="ctr">
                        <a:spcBef>
                          <a:spcPts val="0"/>
                        </a:spcBef>
                        <a:spcAft>
                          <a:spcPts val="0"/>
                        </a:spcAft>
                      </a:pPr>
                      <a:endParaRPr lang="en-US" sz="1800" b="1" dirty="0">
                        <a:solidFill>
                          <a:schemeClr val="tx1"/>
                        </a:solidFill>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solidFill>
                          <a:schemeClr val="tx1"/>
                        </a:solidFill>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solidFill>
                          <a:schemeClr val="tx1"/>
                        </a:solidFill>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solidFill>
                          <a:schemeClr val="tx1"/>
                        </a:solidFill>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solidFill>
                          <a:schemeClr val="tx1"/>
                        </a:solidFill>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solidFill>
                          <a:schemeClr val="tx1"/>
                        </a:solidFill>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solidFill>
                          <a:schemeClr val="tx1"/>
                        </a:solidFill>
                        <a:effectLst/>
                        <a:latin typeface="Times New Roman"/>
                        <a:ea typeface="Times New Roman"/>
                        <a:cs typeface="Kartika"/>
                      </a:endParaRPr>
                    </a:p>
                  </a:txBody>
                  <a:tcPr marL="68580" marR="68580" marT="0" marB="0" anchor="b"/>
                </a:tc>
              </a:tr>
              <a:tr h="356298">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Message</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AOC</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PAC</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LAM</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LRM</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AOC</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endParaRPr lang="en-US" sz="1800" b="1" kern="1200" dirty="0">
                        <a:solidFill>
                          <a:srgbClr val="000000"/>
                        </a:solidFill>
                        <a:effectLst/>
                        <a:latin typeface="Calibri"/>
                        <a:ea typeface="Times New Roman"/>
                        <a:cs typeface="Times New Roman"/>
                      </a:endParaRPr>
                    </a:p>
                  </a:txBody>
                  <a:tcPr marL="68580" marR="68580" marT="0" marB="0" anchor="b"/>
                </a:tc>
              </a:tr>
              <a:tr h="370840">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Total #</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305</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35</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2262</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10</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solidFill>
                            <a:srgbClr val="000000"/>
                          </a:solidFill>
                          <a:effectLst/>
                          <a:latin typeface="Calibri"/>
                          <a:ea typeface="Times New Roman"/>
                          <a:cs typeface="Times New Roman"/>
                        </a:rPr>
                        <a:t>305</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r>
              <a:tr h="370840">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endParaRPr lang="en-US" sz="1800" dirty="0">
                        <a:effectLst/>
                        <a:latin typeface="Times New Roman"/>
                        <a:ea typeface="Times New Roman"/>
                        <a:cs typeface="Kartika"/>
                      </a:endParaRPr>
                    </a:p>
                  </a:txBody>
                  <a:tcPr marL="68580" marR="68580" marT="0" marB="0" anchor="b"/>
                </a:tc>
              </a:tr>
              <a:tr h="370840">
                <a:tc>
                  <a:txBody>
                    <a:bodyPr/>
                    <a:lstStyle/>
                    <a:p>
                      <a:pPr marL="0" marR="0" algn="ctr" defTabSz="914400" rtl="0" eaLnBrk="1" latinLnBrk="0" hangingPunct="1">
                        <a:spcBef>
                          <a:spcPts val="0"/>
                        </a:spcBef>
                        <a:spcAft>
                          <a:spcPts val="0"/>
                        </a:spcAft>
                      </a:pPr>
                      <a:r>
                        <a:rPr lang="en-NZ" sz="1800" b="1" kern="1200" dirty="0">
                          <a:solidFill>
                            <a:srgbClr val="000000"/>
                          </a:solidFill>
                          <a:effectLst/>
                          <a:latin typeface="Calibri"/>
                          <a:ea typeface="Times New Roman"/>
                          <a:cs typeface="Times New Roman"/>
                        </a:rPr>
                        <a:t> </a:t>
                      </a:r>
                      <a:r>
                        <a:rPr lang="en-NZ" sz="1800" b="1" kern="1200" dirty="0" smtClean="0">
                          <a:solidFill>
                            <a:srgbClr val="000000"/>
                          </a:solidFill>
                          <a:effectLst/>
                          <a:latin typeface="Calibri"/>
                          <a:ea typeface="Times New Roman"/>
                          <a:cs typeface="Times New Roman"/>
                        </a:rPr>
                        <a:t>Message</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FPL</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CHG</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DLA</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DEP</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r>
                        <a:rPr lang="en-NZ" sz="1800" b="1" kern="1200" dirty="0" smtClean="0">
                          <a:solidFill>
                            <a:srgbClr val="000000"/>
                          </a:solidFill>
                          <a:effectLst/>
                          <a:latin typeface="Calibri"/>
                          <a:ea typeface="Times New Roman"/>
                          <a:cs typeface="Times New Roman"/>
                        </a:rPr>
                        <a:t>ARR</a:t>
                      </a:r>
                      <a:endParaRPr lang="en-US" sz="1800" b="1" kern="1200" dirty="0">
                        <a:solidFill>
                          <a:srgbClr val="000000"/>
                        </a:solidFill>
                        <a:effectLst/>
                        <a:latin typeface="Calibri"/>
                        <a:ea typeface="Times New Roman"/>
                        <a:cs typeface="Times New Roman"/>
                      </a:endParaRPr>
                    </a:p>
                  </a:txBody>
                  <a:tcPr marL="68580" marR="68580" marT="0" marB="0" anchor="b"/>
                </a:tc>
                <a:tc>
                  <a:txBody>
                    <a:bodyPr/>
                    <a:lstStyle/>
                    <a:p>
                      <a:pPr marL="0" marR="0" algn="ctr" defTabSz="914400" rtl="0" eaLnBrk="1" latinLnBrk="0" hangingPunct="1">
                        <a:spcBef>
                          <a:spcPts val="0"/>
                        </a:spcBef>
                        <a:spcAft>
                          <a:spcPts val="0"/>
                        </a:spcAft>
                      </a:pPr>
                      <a:endParaRPr lang="en-US" sz="1800" b="1" kern="1200" dirty="0">
                        <a:solidFill>
                          <a:srgbClr val="000000"/>
                        </a:solidFill>
                        <a:effectLst/>
                        <a:latin typeface="Calibri"/>
                        <a:ea typeface="Times New Roman"/>
                        <a:cs typeface="Times New Roman"/>
                      </a:endParaRPr>
                    </a:p>
                  </a:txBody>
                  <a:tcPr marL="68580" marR="68580" marT="0" marB="0" anchor="b"/>
                </a:tc>
              </a:tr>
              <a:tr h="370840">
                <a:tc>
                  <a:txBody>
                    <a:bodyPr/>
                    <a:lstStyle/>
                    <a:p>
                      <a:pPr marL="0" marR="0" algn="ctr">
                        <a:spcBef>
                          <a:spcPts val="0"/>
                        </a:spcBef>
                        <a:spcAft>
                          <a:spcPts val="0"/>
                        </a:spcAft>
                      </a:pPr>
                      <a:r>
                        <a:rPr lang="en-NZ" sz="1800" b="1" dirty="0">
                          <a:solidFill>
                            <a:srgbClr val="000000"/>
                          </a:solidFill>
                          <a:effectLst/>
                          <a:latin typeface="Calibri"/>
                          <a:ea typeface="Times New Roman"/>
                          <a:cs typeface="Times New Roman"/>
                        </a:rPr>
                        <a:t>Total #</a:t>
                      </a:r>
                      <a:endParaRPr lang="en-US" sz="18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effectLst/>
                          <a:latin typeface="+mj-lt"/>
                          <a:ea typeface="Times New Roman"/>
                          <a:cs typeface="Kartika"/>
                        </a:rPr>
                        <a:t>188</a:t>
                      </a:r>
                      <a:endParaRPr lang="en-US" sz="1800" b="1" dirty="0">
                        <a:effectLst/>
                        <a:latin typeface="+mj-lt"/>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effectLst/>
                          <a:latin typeface="+mj-lt"/>
                          <a:ea typeface="Times New Roman"/>
                          <a:cs typeface="Kartika"/>
                        </a:rPr>
                        <a:t>10</a:t>
                      </a:r>
                      <a:endParaRPr lang="en-US" sz="1800" b="1" dirty="0">
                        <a:effectLst/>
                        <a:latin typeface="+mj-lt"/>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effectLst/>
                          <a:latin typeface="+mj-lt"/>
                          <a:ea typeface="Times New Roman"/>
                          <a:cs typeface="Kartika"/>
                        </a:rPr>
                        <a:t>20</a:t>
                      </a:r>
                      <a:endParaRPr lang="en-US" sz="1800" b="1" dirty="0">
                        <a:effectLst/>
                        <a:latin typeface="+mj-lt"/>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effectLst/>
                          <a:latin typeface="+mj-lt"/>
                          <a:ea typeface="Times New Roman"/>
                          <a:cs typeface="Kartika"/>
                        </a:rPr>
                        <a:t>272</a:t>
                      </a:r>
                      <a:endParaRPr lang="en-US" sz="1800" b="1" dirty="0">
                        <a:effectLst/>
                        <a:latin typeface="+mj-lt"/>
                        <a:ea typeface="Times New Roman"/>
                        <a:cs typeface="Kartika"/>
                      </a:endParaRPr>
                    </a:p>
                  </a:txBody>
                  <a:tcPr marL="68580" marR="68580" marT="0" marB="0" anchor="b"/>
                </a:tc>
                <a:tc>
                  <a:txBody>
                    <a:bodyPr/>
                    <a:lstStyle/>
                    <a:p>
                      <a:pPr marL="0" marR="0" algn="ctr">
                        <a:spcBef>
                          <a:spcPts val="0"/>
                        </a:spcBef>
                        <a:spcAft>
                          <a:spcPts val="0"/>
                        </a:spcAft>
                      </a:pPr>
                      <a:r>
                        <a:rPr lang="en-NZ" sz="1800" b="1" dirty="0" smtClean="0">
                          <a:effectLst/>
                          <a:latin typeface="+mj-lt"/>
                          <a:ea typeface="Times New Roman"/>
                          <a:cs typeface="Kartika"/>
                        </a:rPr>
                        <a:t>75</a:t>
                      </a:r>
                      <a:endParaRPr lang="en-US" sz="1800" b="1" dirty="0">
                        <a:effectLst/>
                        <a:latin typeface="+mj-lt"/>
                        <a:ea typeface="Times New Roman"/>
                        <a:cs typeface="Kartika"/>
                      </a:endParaRPr>
                    </a:p>
                  </a:txBody>
                  <a:tcPr marL="68580" marR="68580" marT="0" marB="0" anchor="b"/>
                </a:tc>
                <a:tc>
                  <a:txBody>
                    <a:bodyPr/>
                    <a:lstStyle/>
                    <a:p>
                      <a:pPr marL="0" marR="0" algn="ctr">
                        <a:spcBef>
                          <a:spcPts val="0"/>
                        </a:spcBef>
                        <a:spcAft>
                          <a:spcPts val="0"/>
                        </a:spcAft>
                      </a:pPr>
                      <a:endParaRPr lang="en-US" sz="1800" b="1" dirty="0">
                        <a:effectLst/>
                        <a:latin typeface="+mj-lt"/>
                        <a:ea typeface="Times New Roman"/>
                        <a:cs typeface="Kartika"/>
                      </a:endParaRPr>
                    </a:p>
                  </a:txBody>
                  <a:tcPr marL="68580" marR="68580" marT="0" marB="0" anchor="b"/>
                </a:tc>
              </a:tr>
            </a:tbl>
          </a:graphicData>
        </a:graphic>
      </p:graphicFrame>
      <p:sp>
        <p:nvSpPr>
          <p:cNvPr id="3" name="TextBox 2"/>
          <p:cNvSpPr txBox="1"/>
          <p:nvPr/>
        </p:nvSpPr>
        <p:spPr>
          <a:xfrm>
            <a:off x="193964" y="1094509"/>
            <a:ext cx="8769927" cy="430887"/>
          </a:xfrm>
          <a:prstGeom prst="rect">
            <a:avLst/>
          </a:prstGeom>
          <a:noFill/>
        </p:spPr>
        <p:txBody>
          <a:bodyPr wrap="square" rtlCol="0">
            <a:spAutoFit/>
          </a:bodyPr>
          <a:lstStyle/>
          <a:p>
            <a:pPr marL="285750" indent="-285750">
              <a:buFont typeface="Arial" pitchFamily="34" charset="0"/>
              <a:buChar char="•"/>
            </a:pPr>
            <a:r>
              <a:rPr lang="en-NZ" sz="2200" dirty="0" smtClean="0">
                <a:latin typeface="Arial Body"/>
              </a:rPr>
              <a:t>Typical numbers of AIDC and FPL messages per day (13/9/13)</a:t>
            </a:r>
            <a:endParaRPr lang="en-US" sz="2200" dirty="0"/>
          </a:p>
        </p:txBody>
      </p:sp>
    </p:spTree>
    <p:extLst>
      <p:ext uri="{BB962C8B-B14F-4D97-AF65-F5344CB8AC3E}">
        <p14:creationId xmlns:p14="http://schemas.microsoft.com/office/powerpoint/2010/main" val="384384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96982"/>
            <a:ext cx="8634412" cy="966419"/>
          </a:xfrm>
        </p:spPr>
        <p:txBody>
          <a:bodyPr>
            <a:noAutofit/>
          </a:bodyPr>
          <a:lstStyle/>
          <a:p>
            <a:pPr eaLnBrk="1" hangingPunct="1"/>
            <a:r>
              <a:rPr lang="en-US" sz="4000" dirty="0" smtClean="0"/>
              <a:t>AIDC Interface Differences NZZO and</a:t>
            </a:r>
            <a:r>
              <a:rPr lang="en-US" sz="4000" dirty="0" smtClean="0">
                <a:solidFill>
                  <a:srgbClr val="808080"/>
                </a:solidFill>
              </a:rPr>
              <a:t>..</a:t>
            </a:r>
            <a:endParaRPr lang="en-NZ" sz="4000" dirty="0" smtClean="0">
              <a:solidFill>
                <a:srgbClr val="808080"/>
              </a:solidFill>
            </a:endParaRPr>
          </a:p>
        </p:txBody>
      </p:sp>
      <p:sp>
        <p:nvSpPr>
          <p:cNvPr id="2" name="TextBox 1"/>
          <p:cNvSpPr txBox="1"/>
          <p:nvPr/>
        </p:nvSpPr>
        <p:spPr>
          <a:xfrm>
            <a:off x="-324544" y="1063402"/>
            <a:ext cx="9468544" cy="4524315"/>
          </a:xfrm>
          <a:prstGeom prst="rect">
            <a:avLst/>
          </a:prstGeom>
          <a:noFill/>
        </p:spPr>
        <p:txBody>
          <a:bodyPr wrap="square" rtlCol="0">
            <a:spAutoFit/>
          </a:bodyPr>
          <a:lstStyle/>
          <a:p>
            <a:pPr marL="742950" lvl="1" indent="-285750">
              <a:buFont typeface="Arial" pitchFamily="34" charset="0"/>
              <a:buChar char="•"/>
            </a:pPr>
            <a:r>
              <a:rPr lang="en-US" sz="2400" dirty="0" smtClean="0">
                <a:solidFill>
                  <a:schemeClr val="tx1"/>
                </a:solidFill>
              </a:rPr>
              <a:t>OCS </a:t>
            </a:r>
            <a:r>
              <a:rPr lang="en-US" sz="2400" dirty="0">
                <a:solidFill>
                  <a:schemeClr val="tx1"/>
                </a:solidFill>
              </a:rPr>
              <a:t>allows the specification of individual </a:t>
            </a:r>
            <a:r>
              <a:rPr lang="en-US" sz="2400" dirty="0" smtClean="0">
                <a:solidFill>
                  <a:schemeClr val="tx1"/>
                </a:solidFill>
              </a:rPr>
              <a:t>message </a:t>
            </a:r>
            <a:r>
              <a:rPr lang="en-US" sz="2400" dirty="0">
                <a:solidFill>
                  <a:schemeClr val="tx1"/>
                </a:solidFill>
              </a:rPr>
              <a:t>sets </a:t>
            </a:r>
            <a:r>
              <a:rPr lang="en-US" sz="2400" dirty="0" smtClean="0">
                <a:solidFill>
                  <a:schemeClr val="tx1"/>
                </a:solidFill>
              </a:rPr>
              <a:t>per FIR and </a:t>
            </a:r>
            <a:r>
              <a:rPr lang="en-US" sz="2400" dirty="0">
                <a:solidFill>
                  <a:schemeClr val="tx1"/>
                </a:solidFill>
              </a:rPr>
              <a:t>the parameters to be used with each set in adaptation</a:t>
            </a:r>
            <a:r>
              <a:rPr lang="en-US" sz="2400" dirty="0" smtClean="0">
                <a:solidFill>
                  <a:schemeClr val="tx1"/>
                </a:solidFill>
              </a:rPr>
              <a:t>.</a:t>
            </a:r>
          </a:p>
          <a:p>
            <a:pPr marL="742950" lvl="1" indent="-285750">
              <a:buFont typeface="Arial" pitchFamily="34" charset="0"/>
              <a:buChar char="•"/>
            </a:pPr>
            <a:endParaRPr lang="en-US" sz="2400" dirty="0" smtClean="0">
              <a:solidFill>
                <a:schemeClr val="tx1"/>
              </a:solidFill>
            </a:endParaRPr>
          </a:p>
          <a:p>
            <a:pPr marL="742950" lvl="1" indent="-285750">
              <a:buFont typeface="Arial" pitchFamily="34" charset="0"/>
              <a:buChar char="•"/>
            </a:pPr>
            <a:r>
              <a:rPr lang="en-US" sz="2400" dirty="0" smtClean="0">
                <a:solidFill>
                  <a:schemeClr val="tx1"/>
                </a:solidFill>
              </a:rPr>
              <a:t>The </a:t>
            </a:r>
            <a:r>
              <a:rPr lang="en-US" sz="2400" dirty="0">
                <a:solidFill>
                  <a:schemeClr val="tx1"/>
                </a:solidFill>
              </a:rPr>
              <a:t>adaptation data for each FIR includes: </a:t>
            </a:r>
            <a:endParaRPr lang="en-US" sz="2400" dirty="0" smtClean="0">
              <a:solidFill>
                <a:schemeClr val="tx1"/>
              </a:solidFill>
            </a:endParaRPr>
          </a:p>
          <a:p>
            <a:pPr marL="1200150" lvl="2" indent="-285750">
              <a:buFont typeface="Arial" pitchFamily="34" charset="0"/>
              <a:buChar char="•"/>
            </a:pPr>
            <a:r>
              <a:rPr lang="en-US" sz="2400" dirty="0" smtClean="0">
                <a:solidFill>
                  <a:schemeClr val="tx1"/>
                </a:solidFill>
              </a:rPr>
              <a:t>the </a:t>
            </a:r>
            <a:r>
              <a:rPr lang="en-US" sz="2400" dirty="0">
                <a:solidFill>
                  <a:schemeClr val="tx1"/>
                </a:solidFill>
              </a:rPr>
              <a:t>type of </a:t>
            </a:r>
            <a:r>
              <a:rPr lang="en-US" sz="2400" dirty="0" smtClean="0">
                <a:solidFill>
                  <a:schemeClr val="tx1"/>
                </a:solidFill>
              </a:rPr>
              <a:t>messages </a:t>
            </a:r>
            <a:r>
              <a:rPr lang="en-US" sz="2400" dirty="0">
                <a:solidFill>
                  <a:schemeClr val="tx1"/>
                </a:solidFill>
              </a:rPr>
              <a:t>to be </a:t>
            </a:r>
            <a:r>
              <a:rPr lang="en-US" sz="2400" dirty="0" smtClean="0">
                <a:solidFill>
                  <a:schemeClr val="tx1"/>
                </a:solidFill>
              </a:rPr>
              <a:t>used e.g. CPL or EST;</a:t>
            </a:r>
          </a:p>
          <a:p>
            <a:pPr marL="1200150" lvl="2" indent="-285750">
              <a:buFont typeface="Arial" pitchFamily="34" charset="0"/>
              <a:buChar char="•"/>
            </a:pPr>
            <a:r>
              <a:rPr lang="en-US" sz="2400" dirty="0" smtClean="0">
                <a:solidFill>
                  <a:schemeClr val="tx1"/>
                </a:solidFill>
              </a:rPr>
              <a:t>the </a:t>
            </a:r>
            <a:r>
              <a:rPr lang="en-US" sz="2400" dirty="0">
                <a:solidFill>
                  <a:schemeClr val="tx1"/>
                </a:solidFill>
              </a:rPr>
              <a:t>fields to be used in each message</a:t>
            </a:r>
            <a:r>
              <a:rPr lang="en-US" sz="2400" dirty="0" smtClean="0">
                <a:solidFill>
                  <a:schemeClr val="tx1"/>
                </a:solidFill>
              </a:rPr>
              <a:t>;</a:t>
            </a:r>
          </a:p>
          <a:p>
            <a:pPr marL="1200150" lvl="2" indent="-285750">
              <a:buFont typeface="Arial" pitchFamily="34" charset="0"/>
              <a:buChar char="•"/>
            </a:pPr>
            <a:r>
              <a:rPr lang="en-US" sz="2400" dirty="0" smtClean="0">
                <a:solidFill>
                  <a:schemeClr val="tx1"/>
                </a:solidFill>
              </a:rPr>
              <a:t>the timing of messages;</a:t>
            </a:r>
          </a:p>
          <a:p>
            <a:pPr marL="1200150" lvl="2" indent="-285750">
              <a:buFont typeface="Arial" pitchFamily="34" charset="0"/>
              <a:buChar char="•"/>
            </a:pPr>
            <a:r>
              <a:rPr lang="en-US" sz="2400" dirty="0" smtClean="0">
                <a:solidFill>
                  <a:schemeClr val="tx1"/>
                </a:solidFill>
              </a:rPr>
              <a:t>Route </a:t>
            </a:r>
            <a:r>
              <a:rPr lang="en-US" sz="2400" dirty="0">
                <a:solidFill>
                  <a:schemeClr val="tx1"/>
                </a:solidFill>
              </a:rPr>
              <a:t>detail to be sent in Field </a:t>
            </a:r>
            <a:r>
              <a:rPr lang="en-US" sz="2400" dirty="0" smtClean="0">
                <a:solidFill>
                  <a:schemeClr val="tx1"/>
                </a:solidFill>
              </a:rPr>
              <a:t>Type15. </a:t>
            </a:r>
            <a:r>
              <a:rPr lang="en-US" sz="2400" dirty="0">
                <a:solidFill>
                  <a:schemeClr val="tx1"/>
                </a:solidFill>
              </a:rPr>
              <a:t>Some FIR </a:t>
            </a:r>
            <a:r>
              <a:rPr lang="en-US" sz="2400" dirty="0" smtClean="0">
                <a:solidFill>
                  <a:schemeClr val="tx1"/>
                </a:solidFill>
              </a:rPr>
              <a:t>require the </a:t>
            </a:r>
            <a:r>
              <a:rPr lang="en-US" sz="2400" dirty="0">
                <a:solidFill>
                  <a:schemeClr val="tx1"/>
                </a:solidFill>
              </a:rPr>
              <a:t>Field </a:t>
            </a:r>
            <a:r>
              <a:rPr lang="en-US" sz="2400" dirty="0" smtClean="0">
                <a:solidFill>
                  <a:schemeClr val="tx1"/>
                </a:solidFill>
              </a:rPr>
              <a:t>type 15 </a:t>
            </a:r>
            <a:r>
              <a:rPr lang="en-US" sz="2400" dirty="0">
                <a:solidFill>
                  <a:schemeClr val="tx1"/>
                </a:solidFill>
              </a:rPr>
              <a:t>route </a:t>
            </a:r>
            <a:r>
              <a:rPr lang="en-US" sz="2400" dirty="0" smtClean="0">
                <a:solidFill>
                  <a:schemeClr val="tx1"/>
                </a:solidFill>
              </a:rPr>
              <a:t>to start </a:t>
            </a:r>
            <a:r>
              <a:rPr lang="en-US" sz="2400" dirty="0">
                <a:solidFill>
                  <a:schemeClr val="tx1"/>
                </a:solidFill>
              </a:rPr>
              <a:t>at the waypoint preceding the </a:t>
            </a:r>
            <a:r>
              <a:rPr lang="en-US" sz="2400" dirty="0" smtClean="0">
                <a:solidFill>
                  <a:schemeClr val="tx1"/>
                </a:solidFill>
              </a:rPr>
              <a:t>coordination point while </a:t>
            </a:r>
            <a:r>
              <a:rPr lang="en-US" sz="2400" dirty="0">
                <a:solidFill>
                  <a:schemeClr val="tx1"/>
                </a:solidFill>
              </a:rPr>
              <a:t>others expect the full FPL route to be </a:t>
            </a:r>
            <a:r>
              <a:rPr lang="en-US" sz="2400" dirty="0" smtClean="0">
                <a:solidFill>
                  <a:schemeClr val="tx1"/>
                </a:solidFill>
              </a:rPr>
              <a:t>included; </a:t>
            </a:r>
            <a:endParaRPr lang="en-US" sz="2400" dirty="0">
              <a:solidFill>
                <a:schemeClr val="tx1"/>
              </a:solidFill>
            </a:endParaRPr>
          </a:p>
          <a:p>
            <a:pPr marL="1200150" lvl="2" indent="-285750">
              <a:buFont typeface="Arial" pitchFamily="34" charset="0"/>
              <a:buChar char="•"/>
            </a:pPr>
            <a:r>
              <a:rPr lang="en-US" sz="2400" dirty="0" smtClean="0">
                <a:solidFill>
                  <a:schemeClr val="tx1"/>
                </a:solidFill>
              </a:rPr>
              <a:t>The different Field type 14 </a:t>
            </a:r>
            <a:r>
              <a:rPr lang="en-US" sz="2400" dirty="0">
                <a:solidFill>
                  <a:schemeClr val="tx1"/>
                </a:solidFill>
              </a:rPr>
              <a:t>optional </a:t>
            </a:r>
            <a:r>
              <a:rPr lang="en-US" sz="2400" dirty="0" smtClean="0">
                <a:solidFill>
                  <a:schemeClr val="tx1"/>
                </a:solidFill>
              </a:rPr>
              <a:t>subfields used by each FIR (block level, speed, weather deviation/offset).</a:t>
            </a:r>
          </a:p>
        </p:txBody>
      </p:sp>
    </p:spTree>
    <p:extLst>
      <p:ext uri="{BB962C8B-B14F-4D97-AF65-F5344CB8AC3E}">
        <p14:creationId xmlns:p14="http://schemas.microsoft.com/office/powerpoint/2010/main" val="245422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AIDC Interface Differences NZZO and..</a:t>
            </a:r>
            <a:endParaRPr lang="en-NZ" sz="4000"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16680505"/>
              </p:ext>
            </p:extLst>
          </p:nvPr>
        </p:nvGraphicFramePr>
        <p:xfrm>
          <a:off x="467544" y="1124744"/>
          <a:ext cx="8381033" cy="4680518"/>
        </p:xfrm>
        <a:graphic>
          <a:graphicData uri="http://schemas.openxmlformats.org/drawingml/2006/table">
            <a:tbl>
              <a:tblPr firstRow="1" bandRow="1">
                <a:tableStyleId>{5C22544A-7EE6-4342-B048-85BDC9FD1C3A}</a:tableStyleId>
              </a:tblPr>
              <a:tblGrid>
                <a:gridCol w="2528874"/>
                <a:gridCol w="956604"/>
                <a:gridCol w="1209821"/>
                <a:gridCol w="1012874"/>
                <a:gridCol w="942535"/>
                <a:gridCol w="968411"/>
                <a:gridCol w="761914"/>
              </a:tblGrid>
              <a:tr h="512003">
                <a:tc>
                  <a:txBody>
                    <a:bodyPr/>
                    <a:lstStyle/>
                    <a:p>
                      <a:pPr marL="0" marR="0" algn="ctr">
                        <a:spcBef>
                          <a:spcPts val="0"/>
                        </a:spcBef>
                        <a:spcAft>
                          <a:spcPts val="0"/>
                        </a:spcAft>
                      </a:pPr>
                      <a:r>
                        <a:rPr lang="en-NZ" sz="1100" dirty="0">
                          <a:solidFill>
                            <a:srgbClr val="000000"/>
                          </a:solidFill>
                          <a:effectLst/>
                          <a:latin typeface="Calibri"/>
                          <a:ea typeface="Times New Roman"/>
                          <a:cs typeface="Times New Roman"/>
                        </a:rPr>
                        <a:t> </a:t>
                      </a:r>
                      <a:endParaRPr lang="en-US" sz="11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600" b="1" dirty="0">
                          <a:solidFill>
                            <a:srgbClr val="000000"/>
                          </a:solidFill>
                          <a:effectLst/>
                          <a:latin typeface="Calibri"/>
                          <a:ea typeface="Times New Roman"/>
                          <a:cs typeface="Times New Roman"/>
                        </a:rPr>
                        <a:t>YBBB</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a:solidFill>
                            <a:srgbClr val="000000"/>
                          </a:solidFill>
                          <a:effectLst/>
                          <a:latin typeface="Calibri"/>
                          <a:ea typeface="Times New Roman"/>
                          <a:cs typeface="Times New Roman"/>
                        </a:rPr>
                        <a:t>YMMM</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a:solidFill>
                            <a:srgbClr val="000000"/>
                          </a:solidFill>
                          <a:effectLst/>
                          <a:latin typeface="Calibri"/>
                          <a:ea typeface="Times New Roman"/>
                          <a:cs typeface="Times New Roman"/>
                        </a:rPr>
                        <a:t>NFFF</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a:solidFill>
                            <a:srgbClr val="000000"/>
                          </a:solidFill>
                          <a:effectLst/>
                          <a:latin typeface="Calibri"/>
                          <a:ea typeface="Times New Roman"/>
                          <a:cs typeface="Times New Roman"/>
                        </a:rPr>
                        <a:t>NTTT</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a:solidFill>
                            <a:srgbClr val="000000"/>
                          </a:solidFill>
                          <a:effectLst/>
                          <a:latin typeface="Calibri"/>
                          <a:ea typeface="Times New Roman"/>
                          <a:cs typeface="Times New Roman"/>
                        </a:rPr>
                        <a:t>KZOA</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a:solidFill>
                            <a:srgbClr val="000000"/>
                          </a:solidFill>
                          <a:effectLst/>
                          <a:latin typeface="Calibri"/>
                          <a:ea typeface="Times New Roman"/>
                          <a:cs typeface="Times New Roman"/>
                        </a:rPr>
                        <a:t>NZZC</a:t>
                      </a:r>
                      <a:endParaRPr lang="en-US" sz="1600" dirty="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Notify</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ABI</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ABI</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ABI</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ABI</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ABI</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ABI</a:t>
                      </a:r>
                      <a:endParaRPr lang="en-US" sz="1100" dirty="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Coordinate Initial</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EST</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Voice</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CPL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CPL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CPL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CPL</a:t>
                      </a:r>
                      <a:endParaRPr lang="en-US" sz="110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Coordinate Negotiate</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CDN</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Voice</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CDN</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CDN</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CDN</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CDN</a:t>
                      </a:r>
                      <a:endParaRPr lang="en-US" sz="1100" dirty="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Item 14 </a:t>
                      </a:r>
                      <a:r>
                        <a:rPr lang="en-NZ" sz="1100" b="1" dirty="0">
                          <a:solidFill>
                            <a:srgbClr val="000000"/>
                          </a:solidFill>
                          <a:effectLst/>
                          <a:latin typeface="Calibri"/>
                          <a:ea typeface="Times New Roman"/>
                          <a:cs typeface="Times New Roman"/>
                        </a:rPr>
                        <a:t>- Block Level</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YES</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YES</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Item </a:t>
                      </a:r>
                      <a:r>
                        <a:rPr lang="en-NZ" sz="1100" b="1" dirty="0">
                          <a:solidFill>
                            <a:srgbClr val="000000"/>
                          </a:solidFill>
                          <a:effectLst/>
                          <a:latin typeface="Calibri"/>
                          <a:ea typeface="Times New Roman"/>
                          <a:cs typeface="Times New Roman"/>
                        </a:rPr>
                        <a:t>14 </a:t>
                      </a:r>
                      <a:r>
                        <a:rPr lang="en-NZ" sz="1100" b="1" dirty="0" smtClean="0">
                          <a:solidFill>
                            <a:srgbClr val="000000"/>
                          </a:solidFill>
                          <a:effectLst/>
                          <a:latin typeface="Calibri"/>
                          <a:ea typeface="Times New Roman"/>
                          <a:cs typeface="Times New Roman"/>
                        </a:rPr>
                        <a:t>– Weather  Deviation/Offset</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NO</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NO</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YES</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YES</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YES</a:t>
                      </a:r>
                      <a:endParaRPr lang="en-US" sz="110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Item </a:t>
                      </a:r>
                      <a:r>
                        <a:rPr lang="en-NZ" sz="1100" b="1" dirty="0">
                          <a:solidFill>
                            <a:srgbClr val="000000"/>
                          </a:solidFill>
                          <a:effectLst/>
                          <a:latin typeface="Calibri"/>
                          <a:ea typeface="Times New Roman"/>
                          <a:cs typeface="Times New Roman"/>
                        </a:rPr>
                        <a:t>14 - Speed</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NO</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NO</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YES</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NO</a:t>
                      </a:r>
                      <a:endParaRPr lang="en-US" sz="110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Notify </a:t>
                      </a:r>
                      <a:r>
                        <a:rPr lang="en-NZ" sz="1100" b="1" dirty="0" smtClean="0">
                          <a:solidFill>
                            <a:srgbClr val="000000"/>
                          </a:solidFill>
                          <a:effectLst/>
                          <a:latin typeface="Calibri"/>
                          <a:ea typeface="Times New Roman"/>
                          <a:cs typeface="Times New Roman"/>
                        </a:rPr>
                        <a:t>Time</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 40’</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40’ </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40’</a:t>
                      </a:r>
                      <a:r>
                        <a:rPr lang="en-NZ" sz="1100" b="1" dirty="0">
                          <a:solidFill>
                            <a:srgbClr val="000000"/>
                          </a:solidFill>
                          <a:effectLst/>
                          <a:latin typeface="Calibri"/>
                          <a:ea typeface="Times New Roman"/>
                          <a:cs typeface="Times New Roman"/>
                        </a:rPr>
                        <a:t>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60’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70’</a:t>
                      </a:r>
                      <a:r>
                        <a:rPr lang="en-NZ" sz="1100" b="1" dirty="0">
                          <a:solidFill>
                            <a:srgbClr val="000000"/>
                          </a:solidFill>
                          <a:effectLst/>
                          <a:latin typeface="Calibri"/>
                          <a:ea typeface="Times New Roman"/>
                          <a:cs typeface="Times New Roman"/>
                        </a:rPr>
                        <a:t>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 120’</a:t>
                      </a:r>
                      <a:endParaRPr lang="en-US" sz="1100">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Coordinate Initial </a:t>
                      </a:r>
                      <a:r>
                        <a:rPr lang="en-NZ" sz="1100" b="1" dirty="0" smtClean="0">
                          <a:solidFill>
                            <a:srgbClr val="000000"/>
                          </a:solidFill>
                          <a:effectLst/>
                          <a:latin typeface="Calibri"/>
                          <a:ea typeface="Times New Roman"/>
                          <a:cs typeface="Times New Roman"/>
                        </a:rPr>
                        <a:t>Time</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30’</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30’</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30’</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30’</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30’</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30’</a:t>
                      </a:r>
                      <a:endParaRPr lang="en-US" sz="1100" dirty="0">
                        <a:effectLst/>
                        <a:latin typeface="Times New Roman"/>
                        <a:ea typeface="Times New Roman"/>
                        <a:cs typeface="Kartika"/>
                      </a:endParaRPr>
                    </a:p>
                  </a:txBody>
                  <a:tcPr marL="68580" marR="68580" marT="0" marB="0" anchor="ctr"/>
                </a:tc>
              </a:tr>
              <a:tr h="482091">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Field 15 Route type</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ALL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ALL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ALL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ALL</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PRE-COP</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PRE-COP</a:t>
                      </a:r>
                      <a:endParaRPr lang="en-US" sz="1100" dirty="0">
                        <a:effectLst/>
                        <a:latin typeface="Times New Roman"/>
                        <a:ea typeface="Times New Roman"/>
                        <a:cs typeface="Kartika"/>
                      </a:endParaRPr>
                    </a:p>
                  </a:txBody>
                  <a:tcPr marL="68580" marR="68580" marT="0" marB="0" anchor="ctr"/>
                </a:tc>
              </a:tr>
            </a:tbl>
          </a:graphicData>
        </a:graphic>
      </p:graphicFrame>
    </p:spTree>
    <p:extLst>
      <p:ext uri="{BB962C8B-B14F-4D97-AF65-F5344CB8AC3E}">
        <p14:creationId xmlns:p14="http://schemas.microsoft.com/office/powerpoint/2010/main" val="283457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“Pseudo” AIDC Interface.</a:t>
            </a:r>
            <a:endParaRPr lang="en-NZ" sz="4000"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79688249"/>
              </p:ext>
            </p:extLst>
          </p:nvPr>
        </p:nvGraphicFramePr>
        <p:xfrm>
          <a:off x="1197202" y="2954215"/>
          <a:ext cx="6172817" cy="3079202"/>
        </p:xfrm>
        <a:graphic>
          <a:graphicData uri="http://schemas.openxmlformats.org/drawingml/2006/table">
            <a:tbl>
              <a:tblPr firstRow="1" bandRow="1">
                <a:tableStyleId>{5C22544A-7EE6-4342-B048-85BDC9FD1C3A}</a:tableStyleId>
              </a:tblPr>
              <a:tblGrid>
                <a:gridCol w="3143802"/>
                <a:gridCol w="690828"/>
                <a:gridCol w="841746"/>
                <a:gridCol w="722307"/>
                <a:gridCol w="774134"/>
              </a:tblGrid>
              <a:tr h="314384">
                <a:tc>
                  <a:txBody>
                    <a:bodyPr/>
                    <a:lstStyle/>
                    <a:p>
                      <a:pPr marL="0" marR="0" algn="ctr">
                        <a:spcBef>
                          <a:spcPts val="0"/>
                        </a:spcBef>
                        <a:spcAft>
                          <a:spcPts val="0"/>
                        </a:spcAft>
                      </a:pPr>
                      <a:r>
                        <a:rPr lang="en-NZ" sz="1100" dirty="0">
                          <a:solidFill>
                            <a:srgbClr val="000000"/>
                          </a:solidFill>
                          <a:effectLst/>
                          <a:latin typeface="Calibri"/>
                          <a:ea typeface="Times New Roman"/>
                          <a:cs typeface="Times New Roman"/>
                        </a:rPr>
                        <a:t> </a:t>
                      </a:r>
                      <a:endParaRPr lang="en-US" sz="1100" dirty="0">
                        <a:effectLst/>
                        <a:latin typeface="Times New Roman"/>
                        <a:ea typeface="Times New Roman"/>
                        <a:cs typeface="Kartika"/>
                      </a:endParaRPr>
                    </a:p>
                  </a:txBody>
                  <a:tcPr marL="68580" marR="68580" marT="0" marB="0" anchor="b"/>
                </a:tc>
                <a:tc>
                  <a:txBody>
                    <a:bodyPr/>
                    <a:lstStyle/>
                    <a:p>
                      <a:pPr marL="0" marR="0" algn="ctr">
                        <a:spcBef>
                          <a:spcPts val="0"/>
                        </a:spcBef>
                        <a:spcAft>
                          <a:spcPts val="0"/>
                        </a:spcAft>
                      </a:pPr>
                      <a:r>
                        <a:rPr lang="en-NZ" sz="1600" b="1" dirty="0" smtClean="0">
                          <a:solidFill>
                            <a:srgbClr val="000000"/>
                          </a:solidFill>
                          <a:effectLst/>
                          <a:latin typeface="Calibri"/>
                          <a:ea typeface="Times New Roman"/>
                          <a:cs typeface="Times New Roman"/>
                        </a:rPr>
                        <a:t>NCRG</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smtClean="0">
                          <a:solidFill>
                            <a:srgbClr val="000000"/>
                          </a:solidFill>
                          <a:effectLst/>
                          <a:latin typeface="Calibri"/>
                          <a:ea typeface="Times New Roman"/>
                          <a:cs typeface="Times New Roman"/>
                        </a:rPr>
                        <a:t>NFTF</a:t>
                      </a:r>
                      <a:endParaRPr lang="en-US" sz="16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600" b="1" dirty="0" smtClean="0">
                          <a:solidFill>
                            <a:srgbClr val="000000"/>
                          </a:solidFill>
                          <a:effectLst/>
                          <a:latin typeface="Calibri"/>
                          <a:ea typeface="Times New Roman"/>
                          <a:cs typeface="Times New Roman"/>
                        </a:rPr>
                        <a:t>NSFA</a:t>
                      </a:r>
                      <a:endParaRPr lang="en-US" sz="1600" dirty="0">
                        <a:effectLst/>
                        <a:latin typeface="Times New Roman"/>
                        <a:ea typeface="Times New Roman"/>
                        <a:cs typeface="Kartika"/>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600" b="1" dirty="0" smtClean="0">
                          <a:solidFill>
                            <a:schemeClr val="tx1"/>
                          </a:solidFill>
                          <a:effectLst/>
                          <a:latin typeface="Calibri"/>
                          <a:ea typeface="Times New Roman"/>
                          <a:cs typeface="Times New Roman"/>
                        </a:rPr>
                        <a:t>SCIZ</a:t>
                      </a:r>
                      <a:endParaRPr lang="en-US" sz="1600" dirty="0">
                        <a:ln>
                          <a:solidFill>
                            <a:sysClr val="windowText" lastClr="000000"/>
                          </a:solidFill>
                        </a:ln>
                        <a:solidFill>
                          <a:schemeClr val="tx1"/>
                        </a:solidFill>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Notify</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NO</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NO</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NO</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chemeClr val="tx1"/>
                          </a:solidFill>
                          <a:effectLst/>
                          <a:latin typeface="Calibri"/>
                          <a:ea typeface="Times New Roman"/>
                          <a:cs typeface="Times New Roman"/>
                        </a:rPr>
                        <a:t>ABI</a:t>
                      </a:r>
                      <a:endParaRPr lang="en-US" sz="1100" dirty="0">
                        <a:solidFill>
                          <a:schemeClr val="tx1"/>
                        </a:solidFill>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Coordinate Initial</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PAC</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PAC</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PAC</a:t>
                      </a:r>
                      <a:endParaRPr lang="en-US" sz="1100" dirty="0">
                        <a:effectLst/>
                        <a:latin typeface="Times New Roman"/>
                        <a:ea typeface="Times New Roman"/>
                        <a:cs typeface="Kartika"/>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100" b="1" dirty="0" smtClean="0">
                          <a:solidFill>
                            <a:schemeClr val="tx1"/>
                          </a:solidFill>
                          <a:effectLst/>
                          <a:latin typeface="Calibri"/>
                          <a:ea typeface="Times New Roman"/>
                          <a:cs typeface="Times New Roman"/>
                        </a:rPr>
                        <a:t>EST</a:t>
                      </a:r>
                      <a:endParaRPr lang="en-US" sz="1100" dirty="0">
                        <a:solidFill>
                          <a:schemeClr val="tx1"/>
                        </a:solidFill>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Coordinate Negotiate</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CDN</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CDN</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CDN</a:t>
                      </a:r>
                      <a:endParaRPr lang="en-US" sz="1100">
                        <a:effectLst/>
                        <a:latin typeface="Times New Roman"/>
                        <a:ea typeface="Times New Roman"/>
                        <a:cs typeface="Kartika"/>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100" b="1" dirty="0" smtClean="0">
                          <a:solidFill>
                            <a:schemeClr val="tx1"/>
                          </a:solidFill>
                          <a:effectLst/>
                          <a:latin typeface="Calibri"/>
                          <a:ea typeface="Times New Roman"/>
                          <a:cs typeface="Times New Roman"/>
                        </a:rPr>
                        <a:t>Voice</a:t>
                      </a:r>
                      <a:endParaRPr lang="en-US" sz="1100" dirty="0">
                        <a:solidFill>
                          <a:schemeClr val="tx1"/>
                        </a:solidFill>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Item 14 </a:t>
                      </a:r>
                      <a:r>
                        <a:rPr lang="en-NZ" sz="1100" b="1" dirty="0">
                          <a:solidFill>
                            <a:srgbClr val="000000"/>
                          </a:solidFill>
                          <a:effectLst/>
                          <a:latin typeface="Calibri"/>
                          <a:ea typeface="Times New Roman"/>
                          <a:cs typeface="Times New Roman"/>
                        </a:rPr>
                        <a:t>- Block Level</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 </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100" b="1" dirty="0" smtClean="0">
                          <a:solidFill>
                            <a:schemeClr val="tx1"/>
                          </a:solidFill>
                          <a:effectLst/>
                          <a:latin typeface="Calibri"/>
                          <a:ea typeface="Times New Roman"/>
                          <a:cs typeface="Times New Roman"/>
                        </a:rPr>
                        <a:t>YES</a:t>
                      </a:r>
                      <a:endParaRPr lang="en-US" sz="1100" dirty="0">
                        <a:solidFill>
                          <a:schemeClr val="tx1"/>
                        </a:solidFill>
                        <a:effectLst/>
                        <a:latin typeface="Times New Roman"/>
                        <a:ea typeface="Times New Roman"/>
                        <a:cs typeface="Kartika"/>
                      </a:endParaRPr>
                    </a:p>
                  </a:txBody>
                  <a:tcPr marL="68580" marR="68580" marT="0" marB="0" anchor="ctr"/>
                </a:tc>
              </a:tr>
              <a:tr h="460803">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Item </a:t>
                      </a:r>
                      <a:r>
                        <a:rPr lang="en-NZ" sz="1100" b="1" dirty="0">
                          <a:solidFill>
                            <a:srgbClr val="000000"/>
                          </a:solidFill>
                          <a:effectLst/>
                          <a:latin typeface="Calibri"/>
                          <a:ea typeface="Times New Roman"/>
                          <a:cs typeface="Times New Roman"/>
                        </a:rPr>
                        <a:t>14 </a:t>
                      </a:r>
                      <a:r>
                        <a:rPr lang="en-NZ" sz="1100" b="1" dirty="0" smtClean="0">
                          <a:solidFill>
                            <a:srgbClr val="000000"/>
                          </a:solidFill>
                          <a:effectLst/>
                          <a:latin typeface="Calibri"/>
                          <a:ea typeface="Times New Roman"/>
                          <a:cs typeface="Times New Roman"/>
                        </a:rPr>
                        <a:t>– Weather  Deviation/Offset</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YES</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chemeClr val="tx1"/>
                          </a:solidFill>
                          <a:effectLst/>
                          <a:latin typeface="Calibri"/>
                          <a:ea typeface="Times New Roman"/>
                          <a:cs typeface="Times New Roman"/>
                        </a:rPr>
                        <a:t>YES</a:t>
                      </a:r>
                    </a:p>
                  </a:txBody>
                  <a:tcPr marL="68580" marR="68580" marT="0" marB="0" anchor="ctr"/>
                </a:tc>
              </a:tr>
              <a:tr h="460803">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Item </a:t>
                      </a:r>
                      <a:r>
                        <a:rPr lang="en-NZ" sz="1100" b="1" dirty="0">
                          <a:solidFill>
                            <a:srgbClr val="000000"/>
                          </a:solidFill>
                          <a:effectLst/>
                          <a:latin typeface="Calibri"/>
                          <a:ea typeface="Times New Roman"/>
                          <a:cs typeface="Times New Roman"/>
                        </a:rPr>
                        <a:t>14 - Speed</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a:solidFill>
                            <a:srgbClr val="000000"/>
                          </a:solidFill>
                          <a:effectLst/>
                          <a:latin typeface="Calibri"/>
                          <a:ea typeface="Times New Roman"/>
                          <a:cs typeface="Times New Roman"/>
                        </a:rPr>
                        <a:t>NO</a:t>
                      </a:r>
                      <a:endParaRPr lang="en-US" sz="1100" dirty="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a:solidFill>
                            <a:srgbClr val="000000"/>
                          </a:solidFill>
                          <a:effectLst/>
                          <a:latin typeface="Calibri"/>
                          <a:ea typeface="Times New Roman"/>
                          <a:cs typeface="Times New Roman"/>
                        </a:rPr>
                        <a:t>NO</a:t>
                      </a:r>
                      <a:endParaRPr lang="en-US" sz="1100">
                        <a:effectLst/>
                        <a:latin typeface="Times New Roman"/>
                        <a:ea typeface="Times New Roman"/>
                        <a:cs typeface="Kartika"/>
                      </a:endParaRPr>
                    </a:p>
                  </a:txBody>
                  <a:tcPr marL="68580" marR="68580" marT="0" marB="0" anchor="ctr"/>
                </a:tc>
                <a:tc>
                  <a:txBody>
                    <a:bodyPr/>
                    <a:lstStyle/>
                    <a:p>
                      <a:pPr marL="0" marR="0" algn="ctr">
                        <a:spcBef>
                          <a:spcPts val="0"/>
                        </a:spcBef>
                        <a:spcAft>
                          <a:spcPts val="0"/>
                        </a:spcAft>
                      </a:pPr>
                      <a:r>
                        <a:rPr lang="en-NZ" sz="1100" b="1" dirty="0" smtClean="0">
                          <a:solidFill>
                            <a:srgbClr val="000000"/>
                          </a:solidFill>
                          <a:effectLst/>
                          <a:latin typeface="Calibri"/>
                          <a:ea typeface="Times New Roman"/>
                          <a:cs typeface="Times New Roman"/>
                        </a:rPr>
                        <a:t>NO</a:t>
                      </a:r>
                      <a:endParaRPr lang="en-US" sz="1100" dirty="0">
                        <a:effectLst/>
                        <a:latin typeface="Times New Roman"/>
                        <a:ea typeface="Times New Roman"/>
                        <a:cs typeface="Kartika"/>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100" b="1" dirty="0" smtClean="0">
                          <a:solidFill>
                            <a:schemeClr val="tx1"/>
                          </a:solidFill>
                          <a:effectLst/>
                          <a:latin typeface="Calibri"/>
                          <a:ea typeface="Times New Roman"/>
                          <a:cs typeface="Times New Roman"/>
                        </a:rPr>
                        <a:t>NO</a:t>
                      </a:r>
                      <a:endParaRPr lang="en-US" sz="1100" dirty="0">
                        <a:solidFill>
                          <a:schemeClr val="tx1"/>
                        </a:solidFill>
                        <a:effectLst/>
                        <a:latin typeface="Times New Roman"/>
                        <a:ea typeface="Times New Roman"/>
                        <a:cs typeface="Kartika"/>
                      </a:endParaRPr>
                    </a:p>
                  </a:txBody>
                  <a:tcPr marL="68580" marR="68580" marT="0" marB="0" anchor="ctr"/>
                </a:tc>
              </a:tr>
            </a:tbl>
          </a:graphicData>
        </a:graphic>
      </p:graphicFrame>
      <p:sp>
        <p:nvSpPr>
          <p:cNvPr id="2" name="TextBox 1"/>
          <p:cNvSpPr txBox="1"/>
          <p:nvPr/>
        </p:nvSpPr>
        <p:spPr>
          <a:xfrm>
            <a:off x="703384" y="858129"/>
            <a:ext cx="7160455" cy="2308324"/>
          </a:xfrm>
          <a:prstGeom prst="rect">
            <a:avLst/>
          </a:prstGeom>
          <a:noFill/>
        </p:spPr>
        <p:txBody>
          <a:bodyPr wrap="square" rtlCol="0">
            <a:spAutoFit/>
          </a:bodyPr>
          <a:lstStyle/>
          <a:p>
            <a:pPr marL="342900" indent="-342900">
              <a:buFont typeface="Arial" pitchFamily="34" charset="0"/>
              <a:buChar char="•"/>
            </a:pPr>
            <a:r>
              <a:rPr lang="en-NZ" sz="2400" b="1" dirty="0" smtClean="0"/>
              <a:t>Use  simple AFTN messages created by templates at SCIZ, NCRG, NFTF, and NSFA</a:t>
            </a:r>
          </a:p>
          <a:p>
            <a:pPr marL="342900" indent="-342900">
              <a:buFont typeface="Arial" pitchFamily="34" charset="0"/>
              <a:buChar char="•"/>
            </a:pPr>
            <a:r>
              <a:rPr lang="en-NZ" sz="2400" b="1" dirty="0" smtClean="0"/>
              <a:t>No Header Information/CRC</a:t>
            </a:r>
          </a:p>
          <a:p>
            <a:pPr marL="342900" indent="-342900">
              <a:buFont typeface="Arial" pitchFamily="34" charset="0"/>
              <a:buChar char="•"/>
            </a:pPr>
            <a:r>
              <a:rPr lang="en-NZ" sz="2400" b="1" dirty="0" smtClean="0"/>
              <a:t>Pragmatic method to overcome difficulties with poor telephone connectivity between stations.</a:t>
            </a:r>
          </a:p>
          <a:p>
            <a:pPr marL="342900" indent="-342900">
              <a:buFont typeface="Arial" pitchFamily="34" charset="0"/>
              <a:buChar char="•"/>
            </a:pPr>
            <a:endParaRPr lang="en-US" sz="2400" b="1" dirty="0"/>
          </a:p>
        </p:txBody>
      </p:sp>
    </p:spTree>
    <p:extLst>
      <p:ext uri="{BB962C8B-B14F-4D97-AF65-F5344CB8AC3E}">
        <p14:creationId xmlns:p14="http://schemas.microsoft.com/office/powerpoint/2010/main" val="73428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“Pseudo” AIDC Interface.</a:t>
            </a:r>
            <a:endParaRPr lang="en-NZ" sz="4000" dirty="0" smtClean="0"/>
          </a:p>
        </p:txBody>
      </p:sp>
      <p:sp>
        <p:nvSpPr>
          <p:cNvPr id="4" name="Content Placeholder 3"/>
          <p:cNvSpPr>
            <a:spLocks noGrp="1"/>
          </p:cNvSpPr>
          <p:nvPr>
            <p:ph idx="1"/>
          </p:nvPr>
        </p:nvSpPr>
        <p:spPr>
          <a:xfrm>
            <a:off x="457200" y="928469"/>
            <a:ext cx="8229600" cy="1533378"/>
          </a:xfrm>
        </p:spPr>
        <p:txBody>
          <a:bodyPr>
            <a:normAutofit lnSpcReduction="10000"/>
          </a:bodyPr>
          <a:lstStyle/>
          <a:p>
            <a:r>
              <a:rPr lang="en-NZ" sz="2400" dirty="0" smtClean="0"/>
              <a:t>NFTF, NCRG, NSFA – Pacific Island States. Coordination for flights departing and climbing directly into NZZO airspace above F250. We use PAC/CDN for co-ordination of flights departing from NFTF,NCRG,NSFA.  e.g.</a:t>
            </a:r>
          </a:p>
          <a:p>
            <a:pPr marL="1371600" lvl="3" indent="0">
              <a:buNone/>
            </a:pPr>
            <a:endParaRPr lang="en-NZ" sz="1600" b="1" dirty="0"/>
          </a:p>
          <a:p>
            <a:pPr marL="1371600" lvl="3" indent="0">
              <a:buNone/>
            </a:pPr>
            <a:endParaRPr lang="en-US" sz="1600" b="1" dirty="0"/>
          </a:p>
          <a:p>
            <a:pPr lvl="1"/>
            <a:endParaRPr lang="en-US" sz="2400" dirty="0"/>
          </a:p>
        </p:txBody>
      </p:sp>
      <p:sp>
        <p:nvSpPr>
          <p:cNvPr id="5" name="TextBox 4"/>
          <p:cNvSpPr txBox="1"/>
          <p:nvPr/>
        </p:nvSpPr>
        <p:spPr>
          <a:xfrm>
            <a:off x="562707" y="2391508"/>
            <a:ext cx="5458264" cy="1323439"/>
          </a:xfrm>
          <a:prstGeom prst="rect">
            <a:avLst/>
          </a:prstGeom>
          <a:noFill/>
        </p:spPr>
        <p:txBody>
          <a:bodyPr wrap="square" rtlCol="0">
            <a:spAutoFit/>
          </a:bodyPr>
          <a:lstStyle/>
          <a:p>
            <a:pPr marL="1257300" lvl="3" indent="0">
              <a:buNone/>
            </a:pPr>
            <a:r>
              <a:rPr lang="en-US" sz="1600" b="1" dirty="0"/>
              <a:t>KIA0710 130228</a:t>
            </a:r>
          </a:p>
          <a:p>
            <a:pPr marL="1257300" lvl="3" indent="0">
              <a:buNone/>
            </a:pPr>
            <a:r>
              <a:rPr lang="en-US" sz="1600" b="1" dirty="0"/>
              <a:t>FF NZZOZQZF</a:t>
            </a:r>
          </a:p>
          <a:p>
            <a:pPr marL="1257300" lvl="3" indent="0">
              <a:buNone/>
            </a:pPr>
            <a:r>
              <a:rPr lang="en-US" sz="1600" b="1" dirty="0"/>
              <a:t>130226 NSFAZTZX</a:t>
            </a:r>
          </a:p>
          <a:p>
            <a:pPr marL="1257300" lvl="3" indent="0">
              <a:buNone/>
            </a:pPr>
            <a:r>
              <a:rPr lang="en-US" sz="1600" b="1" dirty="0"/>
              <a:t>(PAC-MGE705-NSTU-LAKER/0239F370F030A-PHNL</a:t>
            </a:r>
            <a:r>
              <a:rPr lang="en-US" sz="1600" b="1" dirty="0" smtClean="0"/>
              <a:t>)</a:t>
            </a:r>
            <a:endParaRPr lang="en-US" sz="1600" b="1" dirty="0"/>
          </a:p>
        </p:txBody>
      </p:sp>
      <p:sp>
        <p:nvSpPr>
          <p:cNvPr id="6" name="TextBox 5"/>
          <p:cNvSpPr txBox="1"/>
          <p:nvPr/>
        </p:nvSpPr>
        <p:spPr>
          <a:xfrm>
            <a:off x="562707" y="3573194"/>
            <a:ext cx="912056" cy="703384"/>
          </a:xfrm>
          <a:prstGeom prst="rect">
            <a:avLst/>
          </a:prstGeom>
          <a:noFill/>
        </p:spPr>
        <p:txBody>
          <a:bodyPr wrap="square" rtlCol="0">
            <a:spAutoFit/>
          </a:bodyPr>
          <a:lstStyle/>
          <a:p>
            <a:endParaRPr lang="en-US" dirty="0"/>
          </a:p>
        </p:txBody>
      </p:sp>
      <p:sp>
        <p:nvSpPr>
          <p:cNvPr id="8" name="TextBox 7"/>
          <p:cNvSpPr txBox="1"/>
          <p:nvPr/>
        </p:nvSpPr>
        <p:spPr>
          <a:xfrm>
            <a:off x="672903" y="3950800"/>
            <a:ext cx="2182838" cy="1323439"/>
          </a:xfrm>
          <a:prstGeom prst="rect">
            <a:avLst/>
          </a:prstGeom>
          <a:noFill/>
        </p:spPr>
        <p:txBody>
          <a:bodyPr wrap="square" rtlCol="0">
            <a:spAutoFit/>
          </a:bodyPr>
          <a:lstStyle/>
          <a:p>
            <a:r>
              <a:rPr lang="en-US" sz="1600" b="1" dirty="0"/>
              <a:t>IKA0619</a:t>
            </a:r>
          </a:p>
          <a:p>
            <a:r>
              <a:rPr lang="en-US" sz="1600" b="1" dirty="0"/>
              <a:t>FF NSFAZTZX</a:t>
            </a:r>
          </a:p>
          <a:p>
            <a:r>
              <a:rPr lang="en-US" sz="1600" b="1" dirty="0"/>
              <a:t>130229 NZZOZQZF</a:t>
            </a:r>
          </a:p>
          <a:p>
            <a:r>
              <a:rPr lang="en-US" sz="1600" b="1" dirty="0"/>
              <a:t>(ACP-MGE705-NSTU-PHNL)</a:t>
            </a:r>
          </a:p>
        </p:txBody>
      </p:sp>
      <p:sp>
        <p:nvSpPr>
          <p:cNvPr id="9" name="TextBox 8"/>
          <p:cNvSpPr txBox="1"/>
          <p:nvPr/>
        </p:nvSpPr>
        <p:spPr>
          <a:xfrm>
            <a:off x="4904963" y="3978817"/>
            <a:ext cx="5251939" cy="1077218"/>
          </a:xfrm>
          <a:prstGeom prst="rect">
            <a:avLst/>
          </a:prstGeom>
          <a:noFill/>
        </p:spPr>
        <p:txBody>
          <a:bodyPr wrap="square" rtlCol="0">
            <a:spAutoFit/>
          </a:bodyPr>
          <a:lstStyle/>
          <a:p>
            <a:r>
              <a:rPr lang="en-US" sz="1600" b="1" dirty="0"/>
              <a:t>KIA0712 130229</a:t>
            </a:r>
          </a:p>
          <a:p>
            <a:r>
              <a:rPr lang="en-US" sz="1600" b="1" dirty="0"/>
              <a:t>FF NZZOZQZF</a:t>
            </a:r>
          </a:p>
          <a:p>
            <a:r>
              <a:rPr lang="en-US" sz="1600" b="1" dirty="0"/>
              <a:t>130227 NSFAZTZX</a:t>
            </a:r>
          </a:p>
          <a:p>
            <a:r>
              <a:rPr lang="en-US" sz="1600" b="1" dirty="0"/>
              <a:t>(CDN-MGE705-NSTU-PHNL-14/LAKER/0239F370F030A)</a:t>
            </a:r>
          </a:p>
        </p:txBody>
      </p:sp>
      <p:sp>
        <p:nvSpPr>
          <p:cNvPr id="7" name="TextBox 6"/>
          <p:cNvSpPr txBox="1"/>
          <p:nvPr/>
        </p:nvSpPr>
        <p:spPr>
          <a:xfrm>
            <a:off x="2433711" y="5134708"/>
            <a:ext cx="2404376" cy="1354217"/>
          </a:xfrm>
          <a:prstGeom prst="rect">
            <a:avLst/>
          </a:prstGeom>
          <a:noFill/>
        </p:spPr>
        <p:txBody>
          <a:bodyPr wrap="none" rtlCol="0">
            <a:spAutoFit/>
          </a:bodyPr>
          <a:lstStyle/>
          <a:p>
            <a:r>
              <a:rPr lang="en-US" sz="1600" b="1" dirty="0"/>
              <a:t>IKA0622</a:t>
            </a:r>
          </a:p>
          <a:p>
            <a:r>
              <a:rPr lang="en-US" sz="1600" b="1" dirty="0"/>
              <a:t>FF NSFAZTZX</a:t>
            </a:r>
          </a:p>
          <a:p>
            <a:r>
              <a:rPr lang="en-US" sz="1600" b="1" dirty="0"/>
              <a:t>130231 NZZOZQZF</a:t>
            </a:r>
          </a:p>
          <a:p>
            <a:r>
              <a:rPr lang="en-US" sz="1600" b="1" dirty="0"/>
              <a:t>(ACP-MGE705-NSTU-PHNL)</a:t>
            </a:r>
          </a:p>
          <a:p>
            <a:endParaRPr lang="en-US" dirty="0"/>
          </a:p>
        </p:txBody>
      </p:sp>
      <p:sp>
        <p:nvSpPr>
          <p:cNvPr id="10" name="Down Arrow 9"/>
          <p:cNvSpPr/>
          <p:nvPr/>
        </p:nvSpPr>
        <p:spPr>
          <a:xfrm rot="2170252">
            <a:off x="2047197" y="3872159"/>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3375068" y="4227790"/>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170252">
            <a:off x="4403282" y="5113698"/>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909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“Pseudo” AIDC Interface.</a:t>
            </a:r>
            <a:endParaRPr lang="en-NZ" sz="4000" dirty="0" smtClean="0"/>
          </a:p>
        </p:txBody>
      </p:sp>
      <p:sp>
        <p:nvSpPr>
          <p:cNvPr id="4" name="Content Placeholder 3"/>
          <p:cNvSpPr>
            <a:spLocks noGrp="1"/>
          </p:cNvSpPr>
          <p:nvPr>
            <p:ph idx="1"/>
          </p:nvPr>
        </p:nvSpPr>
        <p:spPr>
          <a:xfrm>
            <a:off x="457200" y="928469"/>
            <a:ext cx="8229600" cy="829993"/>
          </a:xfrm>
        </p:spPr>
        <p:txBody>
          <a:bodyPr>
            <a:normAutofit/>
          </a:bodyPr>
          <a:lstStyle/>
          <a:p>
            <a:r>
              <a:rPr lang="en-NZ" sz="2400" dirty="0" smtClean="0"/>
              <a:t>With Santiago we use EST/ACP exchanges for co-ordination e.g.</a:t>
            </a:r>
          </a:p>
          <a:p>
            <a:pPr marL="1371600" lvl="3" indent="0">
              <a:buNone/>
            </a:pPr>
            <a:endParaRPr lang="en-NZ" sz="1600" b="1" dirty="0"/>
          </a:p>
          <a:p>
            <a:pPr marL="1371600" lvl="3" indent="0">
              <a:buNone/>
            </a:pPr>
            <a:endParaRPr lang="en-US" sz="1600" b="1" dirty="0"/>
          </a:p>
          <a:p>
            <a:pPr lvl="1"/>
            <a:endParaRPr lang="en-US" sz="2400" dirty="0"/>
          </a:p>
        </p:txBody>
      </p:sp>
      <p:sp>
        <p:nvSpPr>
          <p:cNvPr id="6" name="TextBox 5"/>
          <p:cNvSpPr txBox="1"/>
          <p:nvPr/>
        </p:nvSpPr>
        <p:spPr>
          <a:xfrm>
            <a:off x="562707" y="3573194"/>
            <a:ext cx="912056" cy="703384"/>
          </a:xfrm>
          <a:prstGeom prst="rect">
            <a:avLst/>
          </a:prstGeom>
          <a:noFill/>
        </p:spPr>
        <p:txBody>
          <a:bodyPr wrap="square" rtlCol="0">
            <a:spAutoFit/>
          </a:bodyPr>
          <a:lstStyle/>
          <a:p>
            <a:endParaRPr lang="en-US" dirty="0"/>
          </a:p>
        </p:txBody>
      </p:sp>
      <p:sp>
        <p:nvSpPr>
          <p:cNvPr id="8" name="TextBox 7"/>
          <p:cNvSpPr txBox="1"/>
          <p:nvPr/>
        </p:nvSpPr>
        <p:spPr>
          <a:xfrm>
            <a:off x="562707" y="2025281"/>
            <a:ext cx="3261359" cy="1323439"/>
          </a:xfrm>
          <a:prstGeom prst="rect">
            <a:avLst/>
          </a:prstGeom>
          <a:noFill/>
        </p:spPr>
        <p:txBody>
          <a:bodyPr wrap="square" rtlCol="0">
            <a:spAutoFit/>
          </a:bodyPr>
          <a:lstStyle/>
          <a:p>
            <a:r>
              <a:rPr lang="en-US" sz="1600" b="1" dirty="0"/>
              <a:t>KIA2468 131011</a:t>
            </a:r>
          </a:p>
          <a:p>
            <a:r>
              <a:rPr lang="en-US" sz="1600" b="1" dirty="0"/>
              <a:t>FF NZZOZQZF</a:t>
            </a:r>
          </a:p>
          <a:p>
            <a:r>
              <a:rPr lang="en-US" sz="1600" b="1" dirty="0"/>
              <a:t>131011 SCELZOZY</a:t>
            </a:r>
          </a:p>
          <a:p>
            <a:r>
              <a:rPr lang="en-US" sz="1600" b="1" dirty="0"/>
              <a:t>(EST-LAN801/A5370-SCEL-48S131W/1113F280F360-NZAA</a:t>
            </a:r>
          </a:p>
        </p:txBody>
      </p:sp>
      <p:sp>
        <p:nvSpPr>
          <p:cNvPr id="9" name="TextBox 8"/>
          <p:cNvSpPr txBox="1"/>
          <p:nvPr/>
        </p:nvSpPr>
        <p:spPr>
          <a:xfrm>
            <a:off x="4020283" y="3322471"/>
            <a:ext cx="5251939" cy="1077218"/>
          </a:xfrm>
          <a:prstGeom prst="rect">
            <a:avLst/>
          </a:prstGeom>
          <a:noFill/>
        </p:spPr>
        <p:txBody>
          <a:bodyPr wrap="square" rtlCol="0">
            <a:spAutoFit/>
          </a:bodyPr>
          <a:lstStyle/>
          <a:p>
            <a:r>
              <a:rPr lang="en-US" sz="1600" b="1" dirty="0"/>
              <a:t>IKA2273</a:t>
            </a:r>
          </a:p>
          <a:p>
            <a:r>
              <a:rPr lang="en-US" sz="1600" b="1" dirty="0"/>
              <a:t>FF SCELZOZX</a:t>
            </a:r>
          </a:p>
          <a:p>
            <a:r>
              <a:rPr lang="en-US" sz="1600" b="1" dirty="0"/>
              <a:t>131012 NZZOZQZF</a:t>
            </a:r>
          </a:p>
          <a:p>
            <a:r>
              <a:rPr lang="en-US" sz="1600" b="1" dirty="0"/>
              <a:t>(ACPNZZO/SCEL290-LAN801/A5370-SCEL-NZAA)</a:t>
            </a:r>
          </a:p>
        </p:txBody>
      </p:sp>
      <p:sp>
        <p:nvSpPr>
          <p:cNvPr id="14" name="Down Arrow 13"/>
          <p:cNvSpPr/>
          <p:nvPr/>
        </p:nvSpPr>
        <p:spPr>
          <a:xfrm rot="18353767">
            <a:off x="3458228" y="3272586"/>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824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AIDC Interface – NZZC Domestic</a:t>
            </a:r>
            <a:endParaRPr lang="en-NZ" sz="4000" dirty="0" smtClean="0"/>
          </a:p>
        </p:txBody>
      </p:sp>
      <p:sp>
        <p:nvSpPr>
          <p:cNvPr id="4" name="Content Placeholder 3"/>
          <p:cNvSpPr>
            <a:spLocks noGrp="1"/>
          </p:cNvSpPr>
          <p:nvPr>
            <p:ph idx="1"/>
          </p:nvPr>
        </p:nvSpPr>
        <p:spPr>
          <a:xfrm>
            <a:off x="98473" y="928469"/>
            <a:ext cx="8890781" cy="1096812"/>
          </a:xfrm>
        </p:spPr>
        <p:txBody>
          <a:bodyPr>
            <a:normAutofit lnSpcReduction="10000"/>
          </a:bodyPr>
          <a:lstStyle/>
          <a:p>
            <a:r>
              <a:rPr lang="en-NZ" sz="2400" b="1" dirty="0" smtClean="0"/>
              <a:t>With our domestic airspace (Lockheed Martin Skyline ATM) we use for departing flights into NZZO a CPL-ACP-CDN-ACP-TOC-AOC exchange  </a:t>
            </a:r>
          </a:p>
          <a:p>
            <a:pPr marL="1371600" lvl="3" indent="0">
              <a:buNone/>
            </a:pPr>
            <a:endParaRPr lang="en-NZ" sz="1600" b="1" dirty="0"/>
          </a:p>
          <a:p>
            <a:pPr marL="1371600" lvl="3" indent="0">
              <a:buNone/>
            </a:pPr>
            <a:endParaRPr lang="en-US" sz="1600" b="1" dirty="0"/>
          </a:p>
          <a:p>
            <a:pPr lvl="1"/>
            <a:endParaRPr lang="en-US" sz="2400" dirty="0"/>
          </a:p>
        </p:txBody>
      </p:sp>
      <p:sp>
        <p:nvSpPr>
          <p:cNvPr id="6" name="TextBox 5"/>
          <p:cNvSpPr txBox="1"/>
          <p:nvPr/>
        </p:nvSpPr>
        <p:spPr>
          <a:xfrm>
            <a:off x="562707" y="3573194"/>
            <a:ext cx="912056" cy="703384"/>
          </a:xfrm>
          <a:prstGeom prst="rect">
            <a:avLst/>
          </a:prstGeom>
          <a:noFill/>
        </p:spPr>
        <p:txBody>
          <a:bodyPr wrap="square" rtlCol="0">
            <a:spAutoFit/>
          </a:bodyPr>
          <a:lstStyle/>
          <a:p>
            <a:endParaRPr lang="en-US" dirty="0"/>
          </a:p>
        </p:txBody>
      </p:sp>
      <p:sp>
        <p:nvSpPr>
          <p:cNvPr id="8" name="TextBox 7"/>
          <p:cNvSpPr txBox="1"/>
          <p:nvPr/>
        </p:nvSpPr>
        <p:spPr>
          <a:xfrm>
            <a:off x="562707" y="2025281"/>
            <a:ext cx="8426548" cy="2893100"/>
          </a:xfrm>
          <a:prstGeom prst="rect">
            <a:avLst/>
          </a:prstGeom>
          <a:noFill/>
        </p:spPr>
        <p:txBody>
          <a:bodyPr wrap="square" rtlCol="0">
            <a:spAutoFit/>
          </a:bodyPr>
          <a:lstStyle/>
          <a:p>
            <a:r>
              <a:rPr lang="en-US" sz="1600" b="1" dirty="0"/>
              <a:t>KCA1854</a:t>
            </a:r>
          </a:p>
          <a:p>
            <a:r>
              <a:rPr lang="en-US" sz="1600" b="1" dirty="0"/>
              <a:t>FF NZZOZQZF</a:t>
            </a:r>
          </a:p>
          <a:p>
            <a:r>
              <a:rPr lang="en-US" sz="1600" b="1" dirty="0"/>
              <a:t>130648 NZZCZQZX 2.058387-4.130713</a:t>
            </a:r>
            <a:r>
              <a:rPr lang="en-US" sz="1600" b="1" dirty="0">
                <a:solidFill>
                  <a:srgbClr val="FF0000"/>
                </a:solidFill>
              </a:rPr>
              <a:t>064834</a:t>
            </a:r>
            <a:r>
              <a:rPr lang="en-US" sz="1600" b="1" dirty="0"/>
              <a:t>-5.6F28-</a:t>
            </a:r>
          </a:p>
          <a:p>
            <a:r>
              <a:rPr lang="en-US" sz="1600" b="1" dirty="0"/>
              <a:t>(CPL-CAL052/A0262-IS</a:t>
            </a:r>
          </a:p>
          <a:p>
            <a:r>
              <a:rPr lang="en-US" sz="1600" b="1" dirty="0"/>
              <a:t>-A333/H-SDE1E2E3FGHIJ3J5M1RWY/LB1D1</a:t>
            </a:r>
          </a:p>
          <a:p>
            <a:r>
              <a:rPr lang="en-US" sz="1600" b="1" dirty="0"/>
              <a:t>-NZAA-MADEP/0716F320</a:t>
            </a:r>
          </a:p>
          <a:p>
            <a:r>
              <a:rPr lang="en-US" sz="1600" b="1" dirty="0"/>
              <a:t>-N0454F320 MADEP/N0465F360 N774 MARLN DCT</a:t>
            </a:r>
          </a:p>
          <a:p>
            <a:r>
              <a:rPr lang="en-US" sz="1600" b="1" dirty="0"/>
              <a:t>-YSSY</a:t>
            </a:r>
          </a:p>
          <a:p>
            <a:r>
              <a:rPr lang="en-US" sz="1600" b="1" dirty="0"/>
              <a:t>-PBN/A1B1C1D1O1S2 DOF/130713 REG/B18312 EET/NZZO0030 YBBB0120</a:t>
            </a:r>
          </a:p>
          <a:p>
            <a:r>
              <a:rPr lang="en-US" sz="1600" b="1" dirty="0"/>
              <a:t>YMMM0239 SEL/MSHR CODE/8991BA ORGN/RCTPCALC PER/C RALT/NZAA YSSY</a:t>
            </a:r>
          </a:p>
          <a:p>
            <a:r>
              <a:rPr lang="en-US" sz="1600" b="1" dirty="0"/>
              <a:t>RMK/ADSB AUSEP TCAS EQUIPPED TEL 88633981451)</a:t>
            </a:r>
          </a:p>
        </p:txBody>
      </p:sp>
      <p:sp>
        <p:nvSpPr>
          <p:cNvPr id="9" name="TextBox 8"/>
          <p:cNvSpPr txBox="1"/>
          <p:nvPr/>
        </p:nvSpPr>
        <p:spPr>
          <a:xfrm>
            <a:off x="562707" y="4916850"/>
            <a:ext cx="7272998" cy="1077218"/>
          </a:xfrm>
          <a:prstGeom prst="rect">
            <a:avLst/>
          </a:prstGeom>
          <a:noFill/>
        </p:spPr>
        <p:txBody>
          <a:bodyPr wrap="square" rtlCol="0">
            <a:spAutoFit/>
          </a:bodyPr>
          <a:lstStyle/>
          <a:p>
            <a:r>
              <a:rPr lang="en-US" sz="1600" b="1" dirty="0"/>
              <a:t>IKA1604</a:t>
            </a:r>
          </a:p>
          <a:p>
            <a:r>
              <a:rPr lang="en-US" sz="1600" b="1" dirty="0"/>
              <a:t>FF NZZCZQZX</a:t>
            </a:r>
          </a:p>
          <a:p>
            <a:r>
              <a:rPr lang="en-US" sz="1600" b="1" dirty="0"/>
              <a:t>130649 NZZOZQZF 2.000841-3.NZZC058387-4.130713</a:t>
            </a:r>
            <a:r>
              <a:rPr lang="en-US" sz="1600" b="1" dirty="0">
                <a:solidFill>
                  <a:srgbClr val="FF0000"/>
                </a:solidFill>
              </a:rPr>
              <a:t>064836-</a:t>
            </a:r>
            <a:r>
              <a:rPr lang="en-US" sz="1600" b="1" dirty="0"/>
              <a:t>5.6688-</a:t>
            </a:r>
          </a:p>
          <a:p>
            <a:r>
              <a:rPr lang="en-US" sz="1600" b="1" dirty="0"/>
              <a:t>(ACP-CAL052/A0262-NZAA-YSSY)</a:t>
            </a:r>
          </a:p>
        </p:txBody>
      </p:sp>
      <p:sp>
        <p:nvSpPr>
          <p:cNvPr id="14" name="Down Arrow 13"/>
          <p:cNvSpPr/>
          <p:nvPr/>
        </p:nvSpPr>
        <p:spPr>
          <a:xfrm rot="21419431">
            <a:off x="2870462" y="4570942"/>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19114" y="4491245"/>
            <a:ext cx="1955409" cy="369332"/>
          </a:xfrm>
          <a:prstGeom prst="rect">
            <a:avLst/>
          </a:prstGeom>
          <a:noFill/>
        </p:spPr>
        <p:txBody>
          <a:bodyPr wrap="square" rtlCol="0">
            <a:spAutoFit/>
          </a:bodyPr>
          <a:lstStyle/>
          <a:p>
            <a:r>
              <a:rPr lang="en-NZ" b="1" dirty="0" smtClean="0">
                <a:solidFill>
                  <a:srgbClr val="FF0000"/>
                </a:solidFill>
              </a:rPr>
              <a:t>Note: AUTO ACP</a:t>
            </a:r>
            <a:endParaRPr lang="en-US" b="1" dirty="0">
              <a:solidFill>
                <a:srgbClr val="FF0000"/>
              </a:solidFill>
            </a:endParaRPr>
          </a:p>
        </p:txBody>
      </p:sp>
      <p:cxnSp>
        <p:nvCxnSpPr>
          <p:cNvPr id="5" name="Straight Arrow Connector 4"/>
          <p:cNvCxnSpPr/>
          <p:nvPr/>
        </p:nvCxnSpPr>
        <p:spPr>
          <a:xfrm>
            <a:off x="4199206" y="2757268"/>
            <a:ext cx="1188720" cy="269819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560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AIDC Interface – NZZC Domestic (2)</a:t>
            </a:r>
            <a:endParaRPr lang="en-NZ" sz="4000" dirty="0" smtClean="0"/>
          </a:p>
        </p:txBody>
      </p:sp>
      <p:sp>
        <p:nvSpPr>
          <p:cNvPr id="4" name="Content Placeholder 3"/>
          <p:cNvSpPr>
            <a:spLocks noGrp="1"/>
          </p:cNvSpPr>
          <p:nvPr>
            <p:ph idx="1"/>
          </p:nvPr>
        </p:nvSpPr>
        <p:spPr>
          <a:xfrm>
            <a:off x="98473" y="928469"/>
            <a:ext cx="8890781" cy="1096812"/>
          </a:xfrm>
        </p:spPr>
        <p:txBody>
          <a:bodyPr>
            <a:normAutofit lnSpcReduction="10000"/>
          </a:bodyPr>
          <a:lstStyle/>
          <a:p>
            <a:r>
              <a:rPr lang="en-NZ" sz="2400" b="1" dirty="0" smtClean="0"/>
              <a:t>With our domestic airspace (Lockheed Martin Skyline ATM) we use for departing flights into NZZO a CPL-ACP-CDN-ACP-TOC-AOC exchange  </a:t>
            </a:r>
          </a:p>
          <a:p>
            <a:pPr marL="1371600" lvl="3" indent="0">
              <a:buNone/>
            </a:pPr>
            <a:endParaRPr lang="en-NZ" sz="1600" b="1" dirty="0"/>
          </a:p>
          <a:p>
            <a:pPr marL="1371600" lvl="3" indent="0">
              <a:buNone/>
            </a:pPr>
            <a:endParaRPr lang="en-US" sz="1600" b="1" dirty="0"/>
          </a:p>
          <a:p>
            <a:pPr lvl="1"/>
            <a:endParaRPr lang="en-US" sz="2400" dirty="0"/>
          </a:p>
        </p:txBody>
      </p:sp>
      <p:sp>
        <p:nvSpPr>
          <p:cNvPr id="6" name="TextBox 5"/>
          <p:cNvSpPr txBox="1"/>
          <p:nvPr/>
        </p:nvSpPr>
        <p:spPr>
          <a:xfrm>
            <a:off x="562707" y="3573194"/>
            <a:ext cx="912056" cy="703384"/>
          </a:xfrm>
          <a:prstGeom prst="rect">
            <a:avLst/>
          </a:prstGeom>
          <a:noFill/>
        </p:spPr>
        <p:txBody>
          <a:bodyPr wrap="square" rtlCol="0">
            <a:spAutoFit/>
          </a:bodyPr>
          <a:lstStyle/>
          <a:p>
            <a:endParaRPr lang="en-US" dirty="0"/>
          </a:p>
        </p:txBody>
      </p:sp>
      <p:sp>
        <p:nvSpPr>
          <p:cNvPr id="8" name="TextBox 7"/>
          <p:cNvSpPr txBox="1"/>
          <p:nvPr/>
        </p:nvSpPr>
        <p:spPr>
          <a:xfrm>
            <a:off x="562707" y="2025281"/>
            <a:ext cx="8426548" cy="1846659"/>
          </a:xfrm>
          <a:prstGeom prst="rect">
            <a:avLst/>
          </a:prstGeom>
          <a:noFill/>
        </p:spPr>
        <p:txBody>
          <a:bodyPr wrap="square" rtlCol="0">
            <a:spAutoFit/>
          </a:bodyPr>
          <a:lstStyle/>
          <a:p>
            <a:r>
              <a:rPr lang="en-US" sz="1600" b="1" dirty="0"/>
              <a:t>FF NZZOZQZF</a:t>
            </a:r>
          </a:p>
          <a:p>
            <a:r>
              <a:rPr lang="en-US" sz="1600" b="1" dirty="0"/>
              <a:t>130650 NZZCZQZX 2.058390-4.130713</a:t>
            </a:r>
            <a:r>
              <a:rPr lang="en-US" sz="1600" b="1" dirty="0">
                <a:solidFill>
                  <a:srgbClr val="FF0000"/>
                </a:solidFill>
              </a:rPr>
              <a:t>065034</a:t>
            </a:r>
            <a:r>
              <a:rPr lang="en-US" sz="1600" b="1" dirty="0"/>
              <a:t>-5.3DCD-</a:t>
            </a:r>
          </a:p>
          <a:p>
            <a:r>
              <a:rPr lang="en-US" sz="1600" b="1" dirty="0"/>
              <a:t>(CDN-CAL052/A0262-NZAA-YSSY</a:t>
            </a:r>
          </a:p>
          <a:p>
            <a:r>
              <a:rPr lang="en-US" sz="1600" b="1" dirty="0"/>
              <a:t>-14/MADEP/0717F320-15/N0454F320 MADEP/N0465F360 N774 MARLN DCT</a:t>
            </a:r>
          </a:p>
          <a:p>
            <a:r>
              <a:rPr lang="en-US" sz="1600" b="1" dirty="0"/>
              <a:t>-18/PBN/A1B1C1D1O1S2 DOF/130713 REG/B18312 EET/NZZO0030 YBBB0120</a:t>
            </a:r>
          </a:p>
          <a:p>
            <a:r>
              <a:rPr lang="en-US" sz="1600" b="1" dirty="0"/>
              <a:t>YMMM0239 SEL/MSHR CODE/8991BA ORGN/RCTPCALC PER/C RALT/NZAA YSSY</a:t>
            </a:r>
          </a:p>
          <a:p>
            <a:r>
              <a:rPr lang="en-US" sz="1600" b="1" dirty="0"/>
              <a:t>RMK/ADSB AUSEP TCAS EQUIPPED TEL 88633981451)</a:t>
            </a:r>
          </a:p>
        </p:txBody>
      </p:sp>
      <p:sp>
        <p:nvSpPr>
          <p:cNvPr id="9" name="TextBox 8"/>
          <p:cNvSpPr txBox="1"/>
          <p:nvPr/>
        </p:nvSpPr>
        <p:spPr>
          <a:xfrm>
            <a:off x="562707" y="4576651"/>
            <a:ext cx="5767755" cy="1354217"/>
          </a:xfrm>
          <a:prstGeom prst="rect">
            <a:avLst/>
          </a:prstGeom>
          <a:noFill/>
        </p:spPr>
        <p:txBody>
          <a:bodyPr wrap="square" rtlCol="0">
            <a:spAutoFit/>
          </a:bodyPr>
          <a:lstStyle/>
          <a:p>
            <a:r>
              <a:rPr lang="en-US" sz="1600" b="1" dirty="0"/>
              <a:t>IKA1611</a:t>
            </a:r>
          </a:p>
          <a:p>
            <a:r>
              <a:rPr lang="en-US" sz="1600" b="1" dirty="0"/>
              <a:t>FF NZZCZQZX</a:t>
            </a:r>
          </a:p>
          <a:p>
            <a:r>
              <a:rPr lang="en-US" sz="1600" b="1" dirty="0"/>
              <a:t>130651 NZZOZQZF 2.000844-3.NZZC058390-4.130713</a:t>
            </a:r>
            <a:r>
              <a:rPr lang="en-US" sz="1600" b="1" dirty="0">
                <a:solidFill>
                  <a:srgbClr val="FF0000"/>
                </a:solidFill>
              </a:rPr>
              <a:t>065036</a:t>
            </a:r>
            <a:r>
              <a:rPr lang="en-US" sz="1600" b="1" dirty="0"/>
              <a:t>-5.6688-</a:t>
            </a:r>
          </a:p>
          <a:p>
            <a:r>
              <a:rPr lang="en-US" sz="1600" b="1" dirty="0"/>
              <a:t>(ACP-CAL052/A0262-NZAA-YSSY)</a:t>
            </a:r>
          </a:p>
        </p:txBody>
      </p:sp>
      <p:sp>
        <p:nvSpPr>
          <p:cNvPr id="14" name="Down Arrow 13"/>
          <p:cNvSpPr/>
          <p:nvPr/>
        </p:nvSpPr>
        <p:spPr>
          <a:xfrm rot="21419431">
            <a:off x="1268357" y="3938646"/>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16326" y="2522844"/>
            <a:ext cx="1090246" cy="255559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1828" y="4159023"/>
            <a:ext cx="1955409" cy="369332"/>
          </a:xfrm>
          <a:prstGeom prst="rect">
            <a:avLst/>
          </a:prstGeom>
          <a:noFill/>
        </p:spPr>
        <p:txBody>
          <a:bodyPr wrap="square" rtlCol="0">
            <a:spAutoFit/>
          </a:bodyPr>
          <a:lstStyle/>
          <a:p>
            <a:r>
              <a:rPr lang="en-NZ" b="1" dirty="0" smtClean="0">
                <a:solidFill>
                  <a:srgbClr val="FF0000"/>
                </a:solidFill>
              </a:rPr>
              <a:t>Note: AUTO ACP</a:t>
            </a:r>
            <a:endParaRPr lang="en-US" b="1" dirty="0">
              <a:solidFill>
                <a:srgbClr val="FF0000"/>
              </a:solidFill>
            </a:endParaRPr>
          </a:p>
        </p:txBody>
      </p:sp>
    </p:spTree>
    <p:extLst>
      <p:ext uri="{BB962C8B-B14F-4D97-AF65-F5344CB8AC3E}">
        <p14:creationId xmlns:p14="http://schemas.microsoft.com/office/powerpoint/2010/main" val="2287414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AIDC Interface – CDN exchange (1)</a:t>
            </a:r>
            <a:endParaRPr lang="en-NZ" sz="4000" dirty="0" smtClean="0"/>
          </a:p>
        </p:txBody>
      </p:sp>
      <p:sp>
        <p:nvSpPr>
          <p:cNvPr id="6" name="TextBox 5"/>
          <p:cNvSpPr txBox="1"/>
          <p:nvPr/>
        </p:nvSpPr>
        <p:spPr>
          <a:xfrm>
            <a:off x="562707" y="3573194"/>
            <a:ext cx="912056" cy="703384"/>
          </a:xfrm>
          <a:prstGeom prst="rect">
            <a:avLst/>
          </a:prstGeom>
          <a:noFill/>
        </p:spPr>
        <p:txBody>
          <a:bodyPr wrap="square" rtlCol="0">
            <a:spAutoFit/>
          </a:bodyPr>
          <a:lstStyle/>
          <a:p>
            <a:endParaRPr lang="en-US" dirty="0"/>
          </a:p>
        </p:txBody>
      </p:sp>
      <p:sp>
        <p:nvSpPr>
          <p:cNvPr id="8" name="TextBox 7"/>
          <p:cNvSpPr txBox="1"/>
          <p:nvPr/>
        </p:nvSpPr>
        <p:spPr>
          <a:xfrm>
            <a:off x="450166" y="907540"/>
            <a:ext cx="8426548" cy="2893100"/>
          </a:xfrm>
          <a:prstGeom prst="rect">
            <a:avLst/>
          </a:prstGeom>
          <a:noFill/>
        </p:spPr>
        <p:txBody>
          <a:bodyPr wrap="square" rtlCol="0">
            <a:spAutoFit/>
          </a:bodyPr>
          <a:lstStyle/>
          <a:p>
            <a:r>
              <a:rPr lang="en-US" sz="1600" b="1" dirty="0"/>
              <a:t>BAA2915 130849</a:t>
            </a:r>
          </a:p>
          <a:p>
            <a:r>
              <a:rPr lang="en-US" sz="1600" b="1" dirty="0"/>
              <a:t>FF NZZOZQZF</a:t>
            </a:r>
          </a:p>
          <a:p>
            <a:r>
              <a:rPr lang="en-US" sz="1600" b="1" dirty="0"/>
              <a:t>130849 NFFFZQZF 2.000581-4.1307130</a:t>
            </a:r>
            <a:r>
              <a:rPr lang="en-US" sz="1600" b="1" dirty="0">
                <a:solidFill>
                  <a:srgbClr val="FF0000"/>
                </a:solidFill>
              </a:rPr>
              <a:t>84925</a:t>
            </a:r>
            <a:r>
              <a:rPr lang="en-US" sz="1600" b="1" dirty="0"/>
              <a:t>-5.D357-</a:t>
            </a:r>
          </a:p>
          <a:p>
            <a:r>
              <a:rPr lang="en-US" sz="1600" b="1" dirty="0"/>
              <a:t>(CPL-UAL870/A1504-IS</a:t>
            </a:r>
          </a:p>
          <a:p>
            <a:r>
              <a:rPr lang="en-US" sz="1600" b="1" dirty="0"/>
              <a:t>-B744/H-SDE3FGHIJ5M1RWXYZ/LB1D1</a:t>
            </a:r>
          </a:p>
          <a:p>
            <a:r>
              <a:rPr lang="en-US" sz="1600" b="1" dirty="0"/>
              <a:t>-YSSY-SOVRA/0932F320F350</a:t>
            </a:r>
          </a:p>
          <a:p>
            <a:r>
              <a:rPr lang="en-US" sz="1600" b="1" dirty="0"/>
              <a:t>-M087F320 3347S15111E 3343S15132E DCT LHI B450 TUT B577 AHNDO A220</a:t>
            </a:r>
          </a:p>
          <a:p>
            <a:r>
              <a:rPr lang="en-US" sz="1600" b="1" dirty="0"/>
              <a:t> CINNY DCT OSI DCT</a:t>
            </a:r>
          </a:p>
          <a:p>
            <a:r>
              <a:rPr lang="en-US" sz="1600" b="1" dirty="0"/>
              <a:t>-KSFO</a:t>
            </a:r>
          </a:p>
          <a:p>
            <a:r>
              <a:rPr lang="en-US" sz="1600" b="1" dirty="0"/>
              <a:t>-PBN/A1B1C1D1L1O1S2 NAV/RNVD1E2A1 REG/N121UA EET/YBBB0014 NZZO0119</a:t>
            </a:r>
          </a:p>
          <a:p>
            <a:r>
              <a:rPr lang="en-US" sz="1600" b="1" dirty="0"/>
              <a:t> SEL/BQPS CODE/A0592C OPR/UAL PER/D RALT/PHTO KVBG RMK/TCAS)</a:t>
            </a:r>
          </a:p>
        </p:txBody>
      </p:sp>
      <p:sp>
        <p:nvSpPr>
          <p:cNvPr id="9" name="TextBox 8"/>
          <p:cNvSpPr txBox="1"/>
          <p:nvPr/>
        </p:nvSpPr>
        <p:spPr>
          <a:xfrm>
            <a:off x="562707" y="4576651"/>
            <a:ext cx="5767755" cy="1354217"/>
          </a:xfrm>
          <a:prstGeom prst="rect">
            <a:avLst/>
          </a:prstGeom>
          <a:noFill/>
        </p:spPr>
        <p:txBody>
          <a:bodyPr wrap="square" rtlCol="0">
            <a:spAutoFit/>
          </a:bodyPr>
          <a:lstStyle/>
          <a:p>
            <a:r>
              <a:rPr lang="en-US" sz="1600" b="1" dirty="0"/>
              <a:t>IKA1975</a:t>
            </a:r>
          </a:p>
          <a:p>
            <a:r>
              <a:rPr lang="en-US" sz="1600" b="1" dirty="0"/>
              <a:t>FF NFFFZQZF</a:t>
            </a:r>
          </a:p>
          <a:p>
            <a:r>
              <a:rPr lang="en-US" sz="1600" b="1" dirty="0"/>
              <a:t>130849 NZZOZQZF 2.000822-3.NFFF000581-4.130713</a:t>
            </a:r>
            <a:r>
              <a:rPr lang="en-US" sz="1600" b="1" dirty="0">
                <a:solidFill>
                  <a:srgbClr val="FF0000"/>
                </a:solidFill>
              </a:rPr>
              <a:t>084928-</a:t>
            </a:r>
            <a:r>
              <a:rPr lang="en-US" sz="1600" b="1" dirty="0"/>
              <a:t>5.BE44-</a:t>
            </a:r>
          </a:p>
          <a:p>
            <a:r>
              <a:rPr lang="en-US" sz="1600" b="1" dirty="0"/>
              <a:t>(ACP-UAL870/A1504-YSSY-KSFO)</a:t>
            </a:r>
          </a:p>
        </p:txBody>
      </p:sp>
      <p:sp>
        <p:nvSpPr>
          <p:cNvPr id="14" name="Down Arrow 13"/>
          <p:cNvSpPr/>
          <p:nvPr/>
        </p:nvSpPr>
        <p:spPr>
          <a:xfrm rot="278141">
            <a:off x="1268359" y="3748684"/>
            <a:ext cx="412813" cy="57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773659" y="1720984"/>
            <a:ext cx="1445455" cy="33855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1828" y="4159023"/>
            <a:ext cx="1955409" cy="369332"/>
          </a:xfrm>
          <a:prstGeom prst="rect">
            <a:avLst/>
          </a:prstGeom>
          <a:noFill/>
        </p:spPr>
        <p:txBody>
          <a:bodyPr wrap="square" rtlCol="0">
            <a:spAutoFit/>
          </a:bodyPr>
          <a:lstStyle/>
          <a:p>
            <a:r>
              <a:rPr lang="en-NZ" b="1" dirty="0" smtClean="0">
                <a:solidFill>
                  <a:srgbClr val="FF0000"/>
                </a:solidFill>
              </a:rPr>
              <a:t>Note: AUTO ACP</a:t>
            </a:r>
            <a:endParaRPr lang="en-US" b="1" dirty="0">
              <a:solidFill>
                <a:srgbClr val="FF0000"/>
              </a:solidFill>
            </a:endParaRPr>
          </a:p>
        </p:txBody>
      </p:sp>
    </p:spTree>
    <p:extLst>
      <p:ext uri="{BB962C8B-B14F-4D97-AF65-F5344CB8AC3E}">
        <p14:creationId xmlns:p14="http://schemas.microsoft.com/office/powerpoint/2010/main" val="375355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69371"/>
          </a:xfrm>
        </p:spPr>
        <p:txBody>
          <a:bodyPr>
            <a:normAutofit fontScale="90000"/>
          </a:bodyPr>
          <a:lstStyle/>
          <a:p>
            <a:r>
              <a:rPr lang="en-NZ" sz="4000" dirty="0" smtClean="0"/>
              <a:t>NZZO (Auckland OCA</a:t>
            </a:r>
            <a:r>
              <a:rPr lang="en-NZ" sz="2800" dirty="0" smtClean="0"/>
              <a:t>)</a:t>
            </a:r>
            <a:endParaRPr lang="en-US" sz="2800" dirty="0"/>
          </a:p>
        </p:txBody>
      </p:sp>
      <p:pic>
        <p:nvPicPr>
          <p:cNvPr id="4" name="Content Placeholder 3" descr="World_Map.jpg"/>
          <p:cNvPicPr preferRelativeResize="0">
            <a:picLocks noGrp="1"/>
          </p:cNvPicPr>
          <p:nvPr>
            <p:ph idx="1"/>
          </p:nvPr>
        </p:nvPicPr>
        <p:blipFill>
          <a:blip r:embed="rId3" cstate="print"/>
          <a:stretch>
            <a:fillRect/>
          </a:stretch>
        </p:blipFill>
        <p:spPr>
          <a:xfrm>
            <a:off x="467544" y="1196752"/>
            <a:ext cx="8424936" cy="4536504"/>
          </a:xfrm>
          <a:prstGeom prst="rect">
            <a:avLst/>
          </a:prstGeom>
        </p:spPr>
      </p:pic>
      <p:sp>
        <p:nvSpPr>
          <p:cNvPr id="5" name="TextBox 4"/>
          <p:cNvSpPr txBox="1"/>
          <p:nvPr/>
        </p:nvSpPr>
        <p:spPr>
          <a:xfrm>
            <a:off x="6300192" y="4581128"/>
            <a:ext cx="891591" cy="307777"/>
          </a:xfrm>
          <a:prstGeom prst="rect">
            <a:avLst/>
          </a:prstGeom>
          <a:noFill/>
        </p:spPr>
        <p:txBody>
          <a:bodyPr wrap="none" rtlCol="0">
            <a:spAutoFit/>
          </a:bodyPr>
          <a:lstStyle/>
          <a:p>
            <a:r>
              <a:rPr lang="en-NZ" sz="1400" dirty="0" smtClean="0">
                <a:solidFill>
                  <a:schemeClr val="bg1"/>
                </a:solidFill>
              </a:rPr>
              <a:t>Santiago</a:t>
            </a:r>
            <a:endParaRPr lang="en-US" sz="1400" dirty="0">
              <a:solidFill>
                <a:schemeClr val="bg1"/>
              </a:solidFill>
            </a:endParaRPr>
          </a:p>
        </p:txBody>
      </p:sp>
      <p:sp>
        <p:nvSpPr>
          <p:cNvPr id="6" name="TextBox 5"/>
          <p:cNvSpPr txBox="1"/>
          <p:nvPr/>
        </p:nvSpPr>
        <p:spPr>
          <a:xfrm>
            <a:off x="5645254" y="3683124"/>
            <a:ext cx="602409" cy="307777"/>
          </a:xfrm>
          <a:prstGeom prst="rect">
            <a:avLst/>
          </a:prstGeom>
          <a:noFill/>
        </p:spPr>
        <p:txBody>
          <a:bodyPr wrap="none" rtlCol="0">
            <a:spAutoFit/>
          </a:bodyPr>
          <a:lstStyle/>
          <a:p>
            <a:r>
              <a:rPr lang="en-NZ" sz="1400" dirty="0">
                <a:solidFill>
                  <a:schemeClr val="bg1"/>
                </a:solidFill>
              </a:rPr>
              <a:t>Tahiti</a:t>
            </a:r>
            <a:endParaRPr lang="en-US" sz="1400" dirty="0">
              <a:solidFill>
                <a:schemeClr val="bg1"/>
              </a:solidFill>
            </a:endParaRPr>
          </a:p>
        </p:txBody>
      </p:sp>
      <p:sp>
        <p:nvSpPr>
          <p:cNvPr id="7" name="TextBox 6"/>
          <p:cNvSpPr txBox="1"/>
          <p:nvPr/>
        </p:nvSpPr>
        <p:spPr>
          <a:xfrm>
            <a:off x="5108783" y="3130302"/>
            <a:ext cx="851515" cy="307777"/>
          </a:xfrm>
          <a:prstGeom prst="rect">
            <a:avLst/>
          </a:prstGeom>
          <a:noFill/>
        </p:spPr>
        <p:txBody>
          <a:bodyPr wrap="none" rtlCol="0">
            <a:spAutoFit/>
          </a:bodyPr>
          <a:lstStyle/>
          <a:p>
            <a:r>
              <a:rPr lang="en-NZ" sz="1400" dirty="0" smtClean="0">
                <a:solidFill>
                  <a:schemeClr val="bg1"/>
                </a:solidFill>
              </a:rPr>
              <a:t>Oakland</a:t>
            </a:r>
            <a:endParaRPr lang="en-US" sz="1400" dirty="0">
              <a:solidFill>
                <a:schemeClr val="bg1"/>
              </a:solidFill>
            </a:endParaRPr>
          </a:p>
        </p:txBody>
      </p:sp>
      <p:sp>
        <p:nvSpPr>
          <p:cNvPr id="8" name="TextBox 7"/>
          <p:cNvSpPr txBox="1"/>
          <p:nvPr/>
        </p:nvSpPr>
        <p:spPr>
          <a:xfrm>
            <a:off x="3710781" y="4043108"/>
            <a:ext cx="1029449" cy="954107"/>
          </a:xfrm>
          <a:prstGeom prst="rect">
            <a:avLst/>
          </a:prstGeom>
          <a:noFill/>
        </p:spPr>
        <p:txBody>
          <a:bodyPr wrap="none" rtlCol="0">
            <a:spAutoFit/>
          </a:bodyPr>
          <a:lstStyle/>
          <a:p>
            <a:r>
              <a:rPr lang="en-NZ" sz="1400" dirty="0" smtClean="0">
                <a:solidFill>
                  <a:schemeClr val="tx1"/>
                </a:solidFill>
              </a:rPr>
              <a:t>  Brisbane</a:t>
            </a:r>
          </a:p>
          <a:p>
            <a:endParaRPr lang="en-NZ" sz="1400" dirty="0" smtClean="0">
              <a:solidFill>
                <a:schemeClr val="bg1"/>
              </a:solidFill>
            </a:endParaRPr>
          </a:p>
          <a:p>
            <a:endParaRPr lang="en-NZ" sz="1400" dirty="0">
              <a:solidFill>
                <a:schemeClr val="bg1"/>
              </a:solidFill>
            </a:endParaRPr>
          </a:p>
          <a:p>
            <a:r>
              <a:rPr lang="en-NZ" sz="1400" dirty="0" smtClean="0">
                <a:solidFill>
                  <a:schemeClr val="bg1"/>
                </a:solidFill>
              </a:rPr>
              <a:t>Melbourne</a:t>
            </a:r>
            <a:endParaRPr lang="en-US" sz="1400" dirty="0">
              <a:solidFill>
                <a:schemeClr val="bg1"/>
              </a:solidFill>
            </a:endParaRPr>
          </a:p>
        </p:txBody>
      </p:sp>
      <p:sp>
        <p:nvSpPr>
          <p:cNvPr id="9" name="TextBox 8"/>
          <p:cNvSpPr txBox="1"/>
          <p:nvPr/>
        </p:nvSpPr>
        <p:spPr>
          <a:xfrm>
            <a:off x="4773369" y="3611115"/>
            <a:ext cx="413896" cy="307777"/>
          </a:xfrm>
          <a:prstGeom prst="rect">
            <a:avLst/>
          </a:prstGeom>
          <a:noFill/>
        </p:spPr>
        <p:txBody>
          <a:bodyPr wrap="none" rtlCol="0">
            <a:spAutoFit/>
          </a:bodyPr>
          <a:lstStyle/>
          <a:p>
            <a:r>
              <a:rPr lang="en-NZ" sz="1400" dirty="0" smtClean="0">
                <a:solidFill>
                  <a:schemeClr val="bg1"/>
                </a:solidFill>
              </a:rPr>
              <a:t>Fiji</a:t>
            </a:r>
            <a:endParaRPr lang="en-US" sz="1400" dirty="0">
              <a:solidFill>
                <a:schemeClr val="bg1"/>
              </a:solidFill>
            </a:endParaRPr>
          </a:p>
        </p:txBody>
      </p:sp>
      <p:sp>
        <p:nvSpPr>
          <p:cNvPr id="11" name="TextBox 10"/>
          <p:cNvSpPr txBox="1"/>
          <p:nvPr/>
        </p:nvSpPr>
        <p:spPr>
          <a:xfrm>
            <a:off x="5095943" y="4627884"/>
            <a:ext cx="671979" cy="307777"/>
          </a:xfrm>
          <a:prstGeom prst="rect">
            <a:avLst/>
          </a:prstGeom>
          <a:noFill/>
        </p:spPr>
        <p:txBody>
          <a:bodyPr wrap="none" rtlCol="0">
            <a:spAutoFit/>
          </a:bodyPr>
          <a:lstStyle/>
          <a:p>
            <a:r>
              <a:rPr lang="en-NZ" sz="1400" dirty="0" smtClean="0">
                <a:solidFill>
                  <a:schemeClr val="bg1"/>
                </a:solidFill>
              </a:rPr>
              <a:t>NZZO</a:t>
            </a:r>
          </a:p>
        </p:txBody>
      </p:sp>
    </p:spTree>
    <p:extLst>
      <p:ext uri="{BB962C8B-B14F-4D97-AF65-F5344CB8AC3E}">
        <p14:creationId xmlns:p14="http://schemas.microsoft.com/office/powerpoint/2010/main" val="2078288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noAutofit/>
          </a:bodyPr>
          <a:lstStyle/>
          <a:p>
            <a:pPr eaLnBrk="1" hangingPunct="1"/>
            <a:r>
              <a:rPr lang="en-US" sz="4000" dirty="0" smtClean="0"/>
              <a:t>AIDC Interface – CDN exchange (2)</a:t>
            </a:r>
            <a:endParaRPr lang="en-NZ" sz="4000" dirty="0" smtClean="0"/>
          </a:p>
        </p:txBody>
      </p:sp>
      <p:sp>
        <p:nvSpPr>
          <p:cNvPr id="6" name="TextBox 5"/>
          <p:cNvSpPr txBox="1"/>
          <p:nvPr/>
        </p:nvSpPr>
        <p:spPr>
          <a:xfrm>
            <a:off x="562707" y="3573194"/>
            <a:ext cx="912056" cy="703384"/>
          </a:xfrm>
          <a:prstGeom prst="rect">
            <a:avLst/>
          </a:prstGeom>
          <a:noFill/>
        </p:spPr>
        <p:txBody>
          <a:bodyPr wrap="square" rtlCol="0">
            <a:spAutoFit/>
          </a:bodyPr>
          <a:lstStyle/>
          <a:p>
            <a:endParaRPr lang="en-US" dirty="0"/>
          </a:p>
        </p:txBody>
      </p:sp>
      <p:sp>
        <p:nvSpPr>
          <p:cNvPr id="8" name="TextBox 7"/>
          <p:cNvSpPr txBox="1"/>
          <p:nvPr/>
        </p:nvSpPr>
        <p:spPr>
          <a:xfrm>
            <a:off x="450166" y="907540"/>
            <a:ext cx="8426548" cy="2123658"/>
          </a:xfrm>
          <a:prstGeom prst="rect">
            <a:avLst/>
          </a:prstGeom>
          <a:noFill/>
        </p:spPr>
        <p:txBody>
          <a:bodyPr wrap="square" rtlCol="0">
            <a:spAutoFit/>
          </a:bodyPr>
          <a:lstStyle/>
          <a:p>
            <a:r>
              <a:rPr lang="en-US" sz="1600" b="1" dirty="0"/>
              <a:t>BAA3104 130927</a:t>
            </a:r>
          </a:p>
          <a:p>
            <a:r>
              <a:rPr lang="en-US" sz="1600" b="1" dirty="0"/>
              <a:t>FF NZZOZQZF</a:t>
            </a:r>
          </a:p>
          <a:p>
            <a:r>
              <a:rPr lang="en-US" sz="1600" b="1" dirty="0"/>
              <a:t>130928 NFFFZQZF 2.000601-4.130713</a:t>
            </a:r>
            <a:r>
              <a:rPr lang="en-US" sz="1600" b="1" dirty="0">
                <a:solidFill>
                  <a:srgbClr val="FF0000"/>
                </a:solidFill>
              </a:rPr>
              <a:t>092753</a:t>
            </a:r>
            <a:r>
              <a:rPr lang="en-US" sz="1600" b="1" dirty="0"/>
              <a:t>-5.3D9D-</a:t>
            </a:r>
          </a:p>
          <a:p>
            <a:r>
              <a:rPr lang="en-US" sz="1600" b="1" dirty="0"/>
              <a:t>(CDN-UAL870/A1504-YSSY</a:t>
            </a:r>
          </a:p>
          <a:p>
            <a:r>
              <a:rPr lang="en-US" sz="1600" b="1" dirty="0"/>
              <a:t>-KSFO</a:t>
            </a:r>
          </a:p>
          <a:p>
            <a:r>
              <a:rPr lang="en-US" sz="1600" b="1" dirty="0"/>
              <a:t>-14/SOVRA/0932F320F350/W30R</a:t>
            </a:r>
          </a:p>
          <a:p>
            <a:r>
              <a:rPr lang="en-US" sz="1600" b="1" dirty="0"/>
              <a:t>-15/M087F320 3347S15111E 3343S15132E DCT LHI B450 TUT B577 AHNDO</a:t>
            </a:r>
          </a:p>
          <a:p>
            <a:r>
              <a:rPr lang="en-US" sz="1600" b="1" dirty="0"/>
              <a:t> A220 CINNY DCT OSI DCT)</a:t>
            </a:r>
          </a:p>
        </p:txBody>
      </p:sp>
      <p:sp>
        <p:nvSpPr>
          <p:cNvPr id="9" name="TextBox 8"/>
          <p:cNvSpPr txBox="1"/>
          <p:nvPr/>
        </p:nvSpPr>
        <p:spPr>
          <a:xfrm>
            <a:off x="562707" y="4595370"/>
            <a:ext cx="5767755" cy="1354217"/>
          </a:xfrm>
          <a:prstGeom prst="rect">
            <a:avLst/>
          </a:prstGeom>
          <a:noFill/>
        </p:spPr>
        <p:txBody>
          <a:bodyPr wrap="square" rtlCol="0">
            <a:spAutoFit/>
          </a:bodyPr>
          <a:lstStyle/>
          <a:p>
            <a:r>
              <a:rPr lang="en-US" sz="1600" b="1" dirty="0"/>
              <a:t>IKA2109</a:t>
            </a:r>
          </a:p>
          <a:p>
            <a:r>
              <a:rPr lang="en-US" sz="1600" b="1" dirty="0"/>
              <a:t>FF NFFFZQZF</a:t>
            </a:r>
          </a:p>
          <a:p>
            <a:r>
              <a:rPr lang="en-US" sz="1600" b="1" dirty="0"/>
              <a:t>130930 NZZOZQZF 2.000841-3.NFFF000601-4.130713</a:t>
            </a:r>
            <a:r>
              <a:rPr lang="en-US" sz="1600" b="1" dirty="0">
                <a:solidFill>
                  <a:srgbClr val="FF0000"/>
                </a:solidFill>
              </a:rPr>
              <a:t>092938</a:t>
            </a:r>
            <a:r>
              <a:rPr lang="en-US" sz="1600" b="1" dirty="0"/>
              <a:t>-5.BE44-</a:t>
            </a:r>
          </a:p>
          <a:p>
            <a:r>
              <a:rPr lang="en-US" sz="1600" b="1" dirty="0"/>
              <a:t>(ACP-UAL870/A1504-YSSY-KSFO)</a:t>
            </a:r>
          </a:p>
        </p:txBody>
      </p:sp>
      <p:sp>
        <p:nvSpPr>
          <p:cNvPr id="14" name="Down Arrow 13"/>
          <p:cNvSpPr/>
          <p:nvPr/>
        </p:nvSpPr>
        <p:spPr>
          <a:xfrm>
            <a:off x="1463446" y="3427507"/>
            <a:ext cx="412813" cy="1159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773659" y="1720984"/>
            <a:ext cx="1445455" cy="33855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11152" y="3513816"/>
            <a:ext cx="2363372" cy="369332"/>
          </a:xfrm>
          <a:prstGeom prst="rect">
            <a:avLst/>
          </a:prstGeom>
          <a:noFill/>
        </p:spPr>
        <p:txBody>
          <a:bodyPr wrap="square" rtlCol="0">
            <a:spAutoFit/>
          </a:bodyPr>
          <a:lstStyle/>
          <a:p>
            <a:r>
              <a:rPr lang="en-NZ" b="1" dirty="0" smtClean="0">
                <a:solidFill>
                  <a:srgbClr val="FF0000"/>
                </a:solidFill>
              </a:rPr>
              <a:t>Note: Not Auto ACP</a:t>
            </a:r>
            <a:endParaRPr lang="en-US" b="1" dirty="0">
              <a:solidFill>
                <a:srgbClr val="FF0000"/>
              </a:solidFill>
            </a:endParaRPr>
          </a:p>
        </p:txBody>
      </p:sp>
    </p:spTree>
    <p:extLst>
      <p:ext uri="{BB962C8B-B14F-4D97-AF65-F5344CB8AC3E}">
        <p14:creationId xmlns:p14="http://schemas.microsoft.com/office/powerpoint/2010/main" val="60580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6256"/>
            <a:ext cx="8229600" cy="861396"/>
          </a:xfrm>
        </p:spPr>
        <p:txBody>
          <a:bodyPr>
            <a:normAutofit/>
          </a:bodyPr>
          <a:lstStyle/>
          <a:p>
            <a:r>
              <a:rPr lang="en-NZ" sz="4000" dirty="0" smtClean="0"/>
              <a:t>NZZO – OCS Coordination HMI (1)</a:t>
            </a:r>
            <a:endParaRPr lang="en-US" sz="4000" dirty="0"/>
          </a:p>
        </p:txBody>
      </p:sp>
      <p:pic>
        <p:nvPicPr>
          <p:cNvPr id="4" name="Picture 3" descr="aut_in_1"/>
          <p:cNvPicPr>
            <a:picLocks noChangeAspect="1" noChangeArrowheads="1"/>
          </p:cNvPicPr>
          <p:nvPr/>
        </p:nvPicPr>
        <p:blipFill>
          <a:blip r:embed="rId2"/>
          <a:srcRect/>
          <a:stretch>
            <a:fillRect/>
          </a:stretch>
        </p:blipFill>
        <p:spPr bwMode="auto">
          <a:xfrm>
            <a:off x="2915817" y="1027651"/>
            <a:ext cx="2736304" cy="4774947"/>
          </a:xfrm>
          <a:prstGeom prst="rect">
            <a:avLst/>
          </a:prstGeom>
          <a:noFill/>
          <a:ln w="9525">
            <a:noFill/>
            <a:miter lim="800000"/>
            <a:headEnd/>
            <a:tailEnd/>
          </a:ln>
        </p:spPr>
      </p:pic>
      <p:cxnSp>
        <p:nvCxnSpPr>
          <p:cNvPr id="10" name="Curved Connector 9"/>
          <p:cNvCxnSpPr/>
          <p:nvPr/>
        </p:nvCxnSpPr>
        <p:spPr bwMode="auto">
          <a:xfrm rot="10800000" flipV="1">
            <a:off x="4749924" y="1623281"/>
            <a:ext cx="2016224" cy="1877727"/>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sp>
        <p:nvSpPr>
          <p:cNvPr id="14" name="TextBox 13"/>
          <p:cNvSpPr txBox="1"/>
          <p:nvPr/>
        </p:nvSpPr>
        <p:spPr>
          <a:xfrm>
            <a:off x="6804248" y="1478515"/>
            <a:ext cx="2339752" cy="276999"/>
          </a:xfrm>
          <a:prstGeom prst="rect">
            <a:avLst/>
          </a:prstGeom>
          <a:noFill/>
        </p:spPr>
        <p:txBody>
          <a:bodyPr wrap="square" rtlCol="0">
            <a:spAutoFit/>
          </a:bodyPr>
          <a:lstStyle/>
          <a:p>
            <a:r>
              <a:rPr lang="en-NZ" sz="1200" b="1" dirty="0" smtClean="0">
                <a:solidFill>
                  <a:schemeClr val="tx1"/>
                </a:solidFill>
              </a:rPr>
              <a:t>Coordinated Fix PEBLU/0006</a:t>
            </a:r>
            <a:endParaRPr lang="en-US" sz="1200" b="1" dirty="0">
              <a:solidFill>
                <a:schemeClr val="tx1"/>
              </a:solidFill>
            </a:endParaRPr>
          </a:p>
        </p:txBody>
      </p:sp>
      <p:cxnSp>
        <p:nvCxnSpPr>
          <p:cNvPr id="22" name="Curved Connector 21"/>
          <p:cNvCxnSpPr/>
          <p:nvPr/>
        </p:nvCxnSpPr>
        <p:spPr bwMode="auto">
          <a:xfrm flipV="1">
            <a:off x="1259631" y="4457302"/>
            <a:ext cx="1656185" cy="364233"/>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cxnSp>
        <p:nvCxnSpPr>
          <p:cNvPr id="26" name="Curved Connector 25"/>
          <p:cNvCxnSpPr/>
          <p:nvPr/>
        </p:nvCxnSpPr>
        <p:spPr bwMode="auto">
          <a:xfrm>
            <a:off x="1259632" y="2420888"/>
            <a:ext cx="1656185" cy="1579983"/>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sp>
        <p:nvSpPr>
          <p:cNvPr id="28" name="TextBox 27"/>
          <p:cNvSpPr txBox="1"/>
          <p:nvPr/>
        </p:nvSpPr>
        <p:spPr>
          <a:xfrm>
            <a:off x="395536" y="1988840"/>
            <a:ext cx="2339752" cy="276999"/>
          </a:xfrm>
          <a:prstGeom prst="rect">
            <a:avLst/>
          </a:prstGeom>
          <a:noFill/>
        </p:spPr>
        <p:txBody>
          <a:bodyPr wrap="square" rtlCol="0">
            <a:spAutoFit/>
          </a:bodyPr>
          <a:lstStyle/>
          <a:p>
            <a:r>
              <a:rPr lang="en-NZ" sz="1200" b="1" dirty="0" smtClean="0">
                <a:solidFill>
                  <a:schemeClr val="tx1"/>
                </a:solidFill>
              </a:rPr>
              <a:t>Coordinated Block F340F360</a:t>
            </a:r>
            <a:endParaRPr lang="en-US" sz="1200" b="1" dirty="0">
              <a:solidFill>
                <a:schemeClr val="tx1"/>
              </a:solidFill>
            </a:endParaRPr>
          </a:p>
        </p:txBody>
      </p:sp>
      <p:sp>
        <p:nvSpPr>
          <p:cNvPr id="29" name="TextBox 28"/>
          <p:cNvSpPr txBox="1"/>
          <p:nvPr/>
        </p:nvSpPr>
        <p:spPr>
          <a:xfrm>
            <a:off x="107504" y="4941168"/>
            <a:ext cx="2808312" cy="461665"/>
          </a:xfrm>
          <a:prstGeom prst="rect">
            <a:avLst/>
          </a:prstGeom>
          <a:noFill/>
        </p:spPr>
        <p:txBody>
          <a:bodyPr wrap="square" rtlCol="0">
            <a:spAutoFit/>
          </a:bodyPr>
          <a:lstStyle/>
          <a:p>
            <a:r>
              <a:rPr lang="en-NZ" sz="1200" b="1" dirty="0" smtClean="0">
                <a:solidFill>
                  <a:schemeClr val="tx1"/>
                </a:solidFill>
              </a:rPr>
              <a:t>Coordinated Weather Deviation (W)</a:t>
            </a:r>
          </a:p>
          <a:p>
            <a:r>
              <a:rPr lang="en-NZ" sz="1200" b="1" dirty="0" smtClean="0">
                <a:solidFill>
                  <a:schemeClr val="tx1"/>
                </a:solidFill>
              </a:rPr>
              <a:t>Up to 30NM Right (R 30)</a:t>
            </a:r>
            <a:endParaRPr lang="en-US" sz="1200" b="1" dirty="0">
              <a:solidFill>
                <a:schemeClr val="tx1"/>
              </a:solidFill>
            </a:endParaRPr>
          </a:p>
        </p:txBody>
      </p:sp>
      <p:cxnSp>
        <p:nvCxnSpPr>
          <p:cNvPr id="30" name="Curved Connector 29"/>
          <p:cNvCxnSpPr/>
          <p:nvPr/>
        </p:nvCxnSpPr>
        <p:spPr bwMode="auto">
          <a:xfrm rot="10800000" flipV="1">
            <a:off x="4417320" y="4010396"/>
            <a:ext cx="2376263" cy="429393"/>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sp>
        <p:nvSpPr>
          <p:cNvPr id="32" name="TextBox 31"/>
          <p:cNvSpPr txBox="1"/>
          <p:nvPr/>
        </p:nvSpPr>
        <p:spPr>
          <a:xfrm>
            <a:off x="6876256" y="3871896"/>
            <a:ext cx="2339752" cy="646331"/>
          </a:xfrm>
          <a:prstGeom prst="rect">
            <a:avLst/>
          </a:prstGeom>
          <a:noFill/>
        </p:spPr>
        <p:txBody>
          <a:bodyPr wrap="square" rtlCol="0">
            <a:spAutoFit/>
          </a:bodyPr>
          <a:lstStyle/>
          <a:p>
            <a:r>
              <a:rPr lang="en-NZ" sz="1200" b="1" dirty="0" smtClean="0">
                <a:solidFill>
                  <a:schemeClr val="tx1"/>
                </a:solidFill>
              </a:rPr>
              <a:t>Pink background indicates Mach Speed coordination is not available with this sector</a:t>
            </a:r>
            <a:endParaRPr lang="en-US" sz="1200" b="1" dirty="0">
              <a:solidFill>
                <a:schemeClr val="tx1"/>
              </a:solidFill>
            </a:endParaRPr>
          </a:p>
        </p:txBody>
      </p:sp>
    </p:spTree>
    <p:extLst>
      <p:ext uri="{BB962C8B-B14F-4D97-AF65-F5344CB8AC3E}">
        <p14:creationId xmlns:p14="http://schemas.microsoft.com/office/powerpoint/2010/main" val="345675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62136"/>
          </a:xfrm>
        </p:spPr>
        <p:txBody>
          <a:bodyPr>
            <a:normAutofit fontScale="90000"/>
          </a:bodyPr>
          <a:lstStyle/>
          <a:p>
            <a:r>
              <a:rPr lang="en-NZ" sz="4000" dirty="0" smtClean="0"/>
              <a:t>NZZO – OCS Coordination HMI (2)</a:t>
            </a:r>
            <a:endParaRPr lang="en-US" sz="40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48100455"/>
              </p:ext>
            </p:extLst>
          </p:nvPr>
        </p:nvGraphicFramePr>
        <p:xfrm>
          <a:off x="1043608" y="1268760"/>
          <a:ext cx="7679509" cy="4311060"/>
        </p:xfrm>
        <a:graphic>
          <a:graphicData uri="http://schemas.openxmlformats.org/presentationml/2006/ole">
            <mc:AlternateContent xmlns:mc="http://schemas.openxmlformats.org/markup-compatibility/2006">
              <mc:Choice xmlns:v="urn:schemas-microsoft-com:vml" Requires="v">
                <p:oleObj spid="_x0000_s1040" r:id="rId3" imgW="5276190" imgH="2962689" progId="">
                  <p:embed/>
                </p:oleObj>
              </mc:Choice>
              <mc:Fallback>
                <p:oleObj r:id="rId3" imgW="5276190" imgH="29626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268760"/>
                        <a:ext cx="7679509" cy="43110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87634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8600"/>
            <a:ext cx="8308032" cy="671945"/>
          </a:xfrm>
        </p:spPr>
        <p:txBody>
          <a:bodyPr>
            <a:noAutofit/>
          </a:bodyPr>
          <a:lstStyle/>
          <a:p>
            <a:r>
              <a:rPr lang="en-NZ" sz="4000" dirty="0" smtClean="0"/>
              <a:t>NZZO – CDN receipt</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95" y="1068424"/>
            <a:ext cx="4896545" cy="4785019"/>
          </a:xfrm>
        </p:spPr>
      </p:pic>
      <p:sp>
        <p:nvSpPr>
          <p:cNvPr id="5" name="TextBox 4"/>
          <p:cNvSpPr txBox="1"/>
          <p:nvPr/>
        </p:nvSpPr>
        <p:spPr>
          <a:xfrm>
            <a:off x="4967536" y="1026457"/>
            <a:ext cx="4176464" cy="4955203"/>
          </a:xfrm>
          <a:prstGeom prst="rect">
            <a:avLst/>
          </a:prstGeom>
          <a:noFill/>
        </p:spPr>
        <p:txBody>
          <a:bodyPr wrap="square" rtlCol="0">
            <a:spAutoFit/>
          </a:bodyPr>
          <a:lstStyle/>
          <a:p>
            <a:r>
              <a:rPr lang="en-NZ" sz="2000" b="1" dirty="0" smtClean="0"/>
              <a:t>CDN Message – proposing a change in coordination is received from </a:t>
            </a:r>
            <a:r>
              <a:rPr lang="en-NZ" sz="2000" b="1" dirty="0" err="1" smtClean="0"/>
              <a:t>Nadi</a:t>
            </a:r>
            <a:r>
              <a:rPr lang="en-NZ" sz="2000" b="1" dirty="0" smtClean="0"/>
              <a:t> (NFFF) and processed from controllers  queue.</a:t>
            </a:r>
          </a:p>
          <a:p>
            <a:endParaRPr lang="en-NZ" sz="800" b="1" dirty="0"/>
          </a:p>
          <a:p>
            <a:r>
              <a:rPr lang="en-NZ" sz="2000" b="1" dirty="0" smtClean="0"/>
              <a:t>The Coordination window opens with proposed data prefilled and changes from current coordination highlighted.</a:t>
            </a:r>
          </a:p>
          <a:p>
            <a:endParaRPr lang="en-NZ" sz="800" b="1" dirty="0" smtClean="0"/>
          </a:p>
          <a:p>
            <a:r>
              <a:rPr lang="en-NZ" sz="2000" b="1" i="1" dirty="0" smtClean="0"/>
              <a:t>(CDN-ANZ819/A4425-NFFN</a:t>
            </a:r>
          </a:p>
          <a:p>
            <a:r>
              <a:rPr lang="en-NZ" sz="2000" b="1" i="1" dirty="0" smtClean="0"/>
              <a:t>-NZWN</a:t>
            </a:r>
          </a:p>
          <a:p>
            <a:r>
              <a:rPr lang="en-NZ" sz="2000" b="1" i="1" dirty="0" smtClean="0"/>
              <a:t>-</a:t>
            </a:r>
            <a:r>
              <a:rPr lang="en-NZ" sz="2000" b="1" i="1" dirty="0" smtClean="0">
                <a:solidFill>
                  <a:srgbClr val="FF0000"/>
                </a:solidFill>
              </a:rPr>
              <a:t>14/POREN/0008F350F370/W20E</a:t>
            </a:r>
          </a:p>
          <a:p>
            <a:r>
              <a:rPr lang="en-NZ" sz="2000" b="1" i="1" dirty="0" smtClean="0"/>
              <a:t>-15/M078F350 DCT AGTOS A578 KALAG A578 AA H384 KARRL Y506 PADMU Y738 WN DCT)</a:t>
            </a:r>
            <a:endParaRPr lang="en-US" sz="2000" b="1" i="1" dirty="0"/>
          </a:p>
        </p:txBody>
      </p:sp>
      <p:cxnSp>
        <p:nvCxnSpPr>
          <p:cNvPr id="7" name="Straight Arrow Connector 6"/>
          <p:cNvCxnSpPr/>
          <p:nvPr/>
        </p:nvCxnSpPr>
        <p:spPr bwMode="auto">
          <a:xfrm flipH="1" flipV="1">
            <a:off x="2713484" y="3323084"/>
            <a:ext cx="2290564" cy="140206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6638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400"/>
            <a:ext cx="8229600" cy="872836"/>
          </a:xfrm>
        </p:spPr>
        <p:txBody>
          <a:bodyPr>
            <a:normAutofit/>
          </a:bodyPr>
          <a:lstStyle/>
          <a:p>
            <a:r>
              <a:rPr lang="en-NZ" sz="4000" dirty="0" smtClean="0"/>
              <a:t>NZZO –– Process CDN</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095321"/>
            <a:ext cx="2475469" cy="30779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692" y="3068960"/>
            <a:ext cx="2967092" cy="25456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857" y="1201943"/>
            <a:ext cx="3205247" cy="2947137"/>
          </a:xfrm>
          <a:prstGeom prst="rect">
            <a:avLst/>
          </a:prstGeom>
        </p:spPr>
      </p:pic>
      <p:sp>
        <p:nvSpPr>
          <p:cNvPr id="7" name="TextBox 6"/>
          <p:cNvSpPr txBox="1"/>
          <p:nvPr/>
        </p:nvSpPr>
        <p:spPr>
          <a:xfrm>
            <a:off x="179512" y="4437112"/>
            <a:ext cx="2863180" cy="1015663"/>
          </a:xfrm>
          <a:prstGeom prst="rect">
            <a:avLst/>
          </a:prstGeom>
          <a:noFill/>
        </p:spPr>
        <p:txBody>
          <a:bodyPr wrap="square" rtlCol="0">
            <a:spAutoFit/>
          </a:bodyPr>
          <a:lstStyle/>
          <a:p>
            <a:pPr marL="457200" indent="-457200">
              <a:buAutoNum type="arabicPeriod"/>
            </a:pPr>
            <a:r>
              <a:rPr lang="en-NZ" sz="2000" b="1" u="sng" dirty="0" smtClean="0"/>
              <a:t>Probe</a:t>
            </a:r>
            <a:r>
              <a:rPr lang="en-NZ" sz="2000" dirty="0" smtClean="0"/>
              <a:t> – for conflict </a:t>
            </a:r>
          </a:p>
          <a:p>
            <a:pPr marL="457200" indent="-457200">
              <a:buAutoNum type="arabicPeriod"/>
            </a:pPr>
            <a:r>
              <a:rPr lang="en-NZ" sz="2000" b="1" u="sng" dirty="0" smtClean="0"/>
              <a:t>Response</a:t>
            </a:r>
            <a:r>
              <a:rPr lang="en-NZ" sz="2000" dirty="0" smtClean="0"/>
              <a:t> – no conflict found</a:t>
            </a:r>
            <a:endParaRPr lang="en-US" sz="2000" dirty="0"/>
          </a:p>
        </p:txBody>
      </p:sp>
      <p:cxnSp>
        <p:nvCxnSpPr>
          <p:cNvPr id="9" name="Straight Arrow Connector 8"/>
          <p:cNvCxnSpPr/>
          <p:nvPr/>
        </p:nvCxnSpPr>
        <p:spPr bwMode="auto">
          <a:xfrm flipV="1">
            <a:off x="1187624" y="3501008"/>
            <a:ext cx="576064" cy="93610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3" name="TextBox 12"/>
          <p:cNvSpPr txBox="1"/>
          <p:nvPr/>
        </p:nvSpPr>
        <p:spPr>
          <a:xfrm>
            <a:off x="3347864" y="1988840"/>
            <a:ext cx="2232248" cy="1015663"/>
          </a:xfrm>
          <a:prstGeom prst="rect">
            <a:avLst/>
          </a:prstGeom>
          <a:noFill/>
        </p:spPr>
        <p:txBody>
          <a:bodyPr wrap="square" rtlCol="0">
            <a:spAutoFit/>
          </a:bodyPr>
          <a:lstStyle/>
          <a:p>
            <a:r>
              <a:rPr lang="en-NZ" sz="2000" b="1" dirty="0" smtClean="0"/>
              <a:t>3. </a:t>
            </a:r>
            <a:r>
              <a:rPr lang="en-NZ" sz="2000" b="1" u="sng" dirty="0" smtClean="0"/>
              <a:t>Accept</a:t>
            </a:r>
            <a:r>
              <a:rPr lang="en-NZ" sz="2000" dirty="0" smtClean="0"/>
              <a:t> – construct  ACP message</a:t>
            </a:r>
            <a:endParaRPr lang="en-US" sz="2000" dirty="0"/>
          </a:p>
        </p:txBody>
      </p:sp>
      <p:cxnSp>
        <p:nvCxnSpPr>
          <p:cNvPr id="15" name="Straight Arrow Connector 14"/>
          <p:cNvCxnSpPr/>
          <p:nvPr/>
        </p:nvCxnSpPr>
        <p:spPr bwMode="auto">
          <a:xfrm>
            <a:off x="3923928" y="3004503"/>
            <a:ext cx="432048" cy="133729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3707904" y="3004503"/>
            <a:ext cx="72008" cy="200867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9" name="Straight Arrow Connector 18"/>
          <p:cNvCxnSpPr>
            <a:stCxn id="7" idx="0"/>
          </p:cNvCxnSpPr>
          <p:nvPr/>
        </p:nvCxnSpPr>
        <p:spPr bwMode="auto">
          <a:xfrm flipV="1">
            <a:off x="1611102" y="3861048"/>
            <a:ext cx="440618" cy="57606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2" name="TextBox 21"/>
          <p:cNvSpPr txBox="1"/>
          <p:nvPr/>
        </p:nvSpPr>
        <p:spPr>
          <a:xfrm>
            <a:off x="6009784" y="4341799"/>
            <a:ext cx="3026712" cy="1323439"/>
          </a:xfrm>
          <a:prstGeom prst="rect">
            <a:avLst/>
          </a:prstGeom>
          <a:noFill/>
        </p:spPr>
        <p:txBody>
          <a:bodyPr wrap="square" rtlCol="0">
            <a:spAutoFit/>
          </a:bodyPr>
          <a:lstStyle/>
          <a:p>
            <a:r>
              <a:rPr lang="en-NZ" sz="2000" b="1" dirty="0" smtClean="0"/>
              <a:t>4. </a:t>
            </a:r>
            <a:r>
              <a:rPr lang="en-NZ" sz="2000" b="1" u="sng" dirty="0" smtClean="0"/>
              <a:t>Send</a:t>
            </a:r>
            <a:r>
              <a:rPr lang="en-NZ" sz="2000" b="1" dirty="0" smtClean="0"/>
              <a:t> </a:t>
            </a:r>
            <a:r>
              <a:rPr lang="en-NZ" sz="2000" dirty="0" smtClean="0"/>
              <a:t>–</a:t>
            </a:r>
            <a:r>
              <a:rPr lang="en-NZ" sz="2000" b="1" dirty="0" smtClean="0"/>
              <a:t> </a:t>
            </a:r>
            <a:r>
              <a:rPr lang="en-NZ" sz="2000" dirty="0" smtClean="0"/>
              <a:t>send ACP message</a:t>
            </a:r>
          </a:p>
          <a:p>
            <a:r>
              <a:rPr lang="en-NZ" sz="2000" dirty="0" smtClean="0"/>
              <a:t>(ACP-ANZ819/A4425-NFFN-NZWN)</a:t>
            </a:r>
            <a:endParaRPr lang="en-US" sz="2000" dirty="0"/>
          </a:p>
        </p:txBody>
      </p:sp>
      <p:cxnSp>
        <p:nvCxnSpPr>
          <p:cNvPr id="24" name="Straight Arrow Connector 23"/>
          <p:cNvCxnSpPr/>
          <p:nvPr/>
        </p:nvCxnSpPr>
        <p:spPr bwMode="auto">
          <a:xfrm flipV="1">
            <a:off x="6732240" y="3861048"/>
            <a:ext cx="288032" cy="57606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22797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427"/>
          </a:xfrm>
        </p:spPr>
        <p:txBody>
          <a:bodyPr>
            <a:normAutofit fontScale="90000"/>
          </a:bodyPr>
          <a:lstStyle/>
          <a:p>
            <a:r>
              <a:rPr lang="en-NZ" dirty="0" smtClean="0"/>
              <a:t>Coordination – Processing</a:t>
            </a:r>
            <a:endParaRPr lang="en-US" dirty="0"/>
          </a:p>
        </p:txBody>
      </p:sp>
      <p:sp>
        <p:nvSpPr>
          <p:cNvPr id="3" name="Content Placeholder 2"/>
          <p:cNvSpPr>
            <a:spLocks noGrp="1"/>
          </p:cNvSpPr>
          <p:nvPr>
            <p:ph idx="1"/>
          </p:nvPr>
        </p:nvSpPr>
        <p:spPr>
          <a:xfrm>
            <a:off x="179512" y="1124744"/>
            <a:ext cx="8812088" cy="4680519"/>
          </a:xfrm>
        </p:spPr>
        <p:txBody>
          <a:bodyPr/>
          <a:lstStyle/>
          <a:p>
            <a:r>
              <a:rPr lang="en-NZ" b="1" dirty="0" smtClean="0"/>
              <a:t>The CDN processing depicted in the previous two slides occurred on 4 September 2012. The timing of the AIDC exchange was as follows:</a:t>
            </a:r>
          </a:p>
          <a:p>
            <a:pPr lvl="1"/>
            <a:r>
              <a:rPr lang="en-NZ" b="1" dirty="0" smtClean="0"/>
              <a:t>2339:42   </a:t>
            </a:r>
            <a:r>
              <a:rPr lang="en-NZ" b="1" dirty="0" err="1" smtClean="0"/>
              <a:t>Nadi</a:t>
            </a:r>
            <a:r>
              <a:rPr lang="en-NZ" b="1" dirty="0" smtClean="0"/>
              <a:t> send AIDC CDN message</a:t>
            </a:r>
          </a:p>
          <a:p>
            <a:pPr lvl="1"/>
            <a:r>
              <a:rPr lang="en-NZ" b="1" dirty="0" smtClean="0"/>
              <a:t>2339:44   CDN message received in the controllers queue.</a:t>
            </a:r>
          </a:p>
          <a:p>
            <a:pPr lvl="1"/>
            <a:r>
              <a:rPr lang="en-NZ" b="1" dirty="0" smtClean="0"/>
              <a:t>2340:16   CDN message processed from queue.</a:t>
            </a:r>
          </a:p>
          <a:p>
            <a:pPr lvl="1"/>
            <a:r>
              <a:rPr lang="en-NZ" b="1" dirty="0" smtClean="0"/>
              <a:t>2340:20   Proposed coordination probed for conflict.</a:t>
            </a:r>
          </a:p>
          <a:p>
            <a:pPr lvl="1"/>
            <a:r>
              <a:rPr lang="en-NZ" b="1" dirty="0" smtClean="0"/>
              <a:t>2340:24   ACP message sent to </a:t>
            </a:r>
            <a:r>
              <a:rPr lang="en-NZ" b="1" dirty="0" err="1" smtClean="0"/>
              <a:t>Nadi</a:t>
            </a:r>
            <a:r>
              <a:rPr lang="en-NZ" b="1" dirty="0" smtClean="0"/>
              <a:t>.</a:t>
            </a:r>
          </a:p>
          <a:p>
            <a:pPr lvl="1"/>
            <a:r>
              <a:rPr lang="en-NZ" b="1" dirty="0" smtClean="0"/>
              <a:t>2340:26   ACP message received in </a:t>
            </a:r>
            <a:r>
              <a:rPr lang="en-NZ" b="1" dirty="0" err="1" smtClean="0"/>
              <a:t>Nadi</a:t>
            </a:r>
            <a:endParaRPr lang="en-NZ" b="1" dirty="0" smtClean="0"/>
          </a:p>
          <a:p>
            <a:pPr lvl="1"/>
            <a:r>
              <a:rPr lang="en-NZ" b="1" dirty="0" smtClean="0"/>
              <a:t>2340:28   LAM response received from </a:t>
            </a:r>
            <a:r>
              <a:rPr lang="en-NZ" b="1" dirty="0" err="1" smtClean="0"/>
              <a:t>Nadi</a:t>
            </a:r>
            <a:endParaRPr lang="en-NZ" b="1" dirty="0" smtClean="0"/>
          </a:p>
          <a:p>
            <a:pPr lvl="2"/>
            <a:r>
              <a:rPr lang="en-NZ" sz="1800" b="1" dirty="0" smtClean="0"/>
              <a:t>44 seconds for </a:t>
            </a:r>
            <a:r>
              <a:rPr lang="en-NZ" sz="1800" b="1" dirty="0" err="1" smtClean="0"/>
              <a:t>Nadi</a:t>
            </a:r>
            <a:r>
              <a:rPr lang="en-NZ" sz="1800" b="1" dirty="0" smtClean="0"/>
              <a:t> controller to complete co-ordination</a:t>
            </a:r>
          </a:p>
          <a:p>
            <a:pPr lvl="2"/>
            <a:r>
              <a:rPr lang="en-NZ" sz="1800" b="1" dirty="0" smtClean="0"/>
              <a:t>8 seconds for Auckland controller to process co-ordination</a:t>
            </a:r>
            <a:endParaRPr lang="en-US" sz="1800" b="1" dirty="0"/>
          </a:p>
        </p:txBody>
      </p:sp>
    </p:spTree>
    <p:extLst>
      <p:ext uri="{BB962C8B-B14F-4D97-AF65-F5344CB8AC3E}">
        <p14:creationId xmlns:p14="http://schemas.microsoft.com/office/powerpoint/2010/main" val="328626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229600" cy="604910"/>
          </a:xfrm>
        </p:spPr>
        <p:txBody>
          <a:bodyPr>
            <a:normAutofit fontScale="90000"/>
          </a:bodyPr>
          <a:lstStyle/>
          <a:p>
            <a:r>
              <a:rPr lang="en-NZ" sz="4000" dirty="0" smtClean="0"/>
              <a:t>NZZO – </a:t>
            </a:r>
            <a:r>
              <a:rPr lang="en-NZ" sz="4000" dirty="0" smtClean="0"/>
              <a:t>YBBB – AIDC exchange (1)</a:t>
            </a:r>
            <a:endParaRPr lang="en-US" sz="4000" dirty="0"/>
          </a:p>
        </p:txBody>
      </p:sp>
      <p:pic>
        <p:nvPicPr>
          <p:cNvPr id="2050" name="Picture 2" descr="G:\Systems Development\AIDC\Global ICD\2013 Bangkok\Presentations\bn_geo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57839"/>
            <a:ext cx="6690348" cy="53194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633046" y="2098802"/>
            <a:ext cx="661182" cy="17838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75582"/>
            <a:ext cx="1659988" cy="523220"/>
          </a:xfrm>
          <a:prstGeom prst="rect">
            <a:avLst/>
          </a:prstGeom>
          <a:noFill/>
        </p:spPr>
        <p:txBody>
          <a:bodyPr wrap="square" rtlCol="0">
            <a:spAutoFit/>
          </a:bodyPr>
          <a:lstStyle/>
          <a:p>
            <a:r>
              <a:rPr lang="en-NZ" sz="2800" b="1" dirty="0" smtClean="0">
                <a:solidFill>
                  <a:srgbClr val="FF0000"/>
                </a:solidFill>
              </a:rPr>
              <a:t>LAN 800 </a:t>
            </a:r>
            <a:endParaRPr lang="en-US" sz="2800" b="1" dirty="0">
              <a:solidFill>
                <a:srgbClr val="FF0000"/>
              </a:solidFill>
            </a:endParaRPr>
          </a:p>
        </p:txBody>
      </p:sp>
    </p:spTree>
    <p:extLst>
      <p:ext uri="{BB962C8B-B14F-4D97-AF65-F5344CB8AC3E}">
        <p14:creationId xmlns:p14="http://schemas.microsoft.com/office/powerpoint/2010/main" val="1943661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397194"/>
          </a:xfrm>
        </p:spPr>
        <p:txBody>
          <a:bodyPr>
            <a:normAutofit fontScale="90000"/>
          </a:bodyPr>
          <a:lstStyle/>
          <a:p>
            <a:r>
              <a:rPr lang="en-NZ" sz="4000" dirty="0" smtClean="0"/>
              <a:t>NZZO – </a:t>
            </a:r>
            <a:r>
              <a:rPr lang="en-NZ" sz="4000" dirty="0" smtClean="0"/>
              <a:t>YBBB – AIDC exchange (2)</a:t>
            </a:r>
            <a:endParaRPr lang="en-US" sz="4000" dirty="0"/>
          </a:p>
        </p:txBody>
      </p:sp>
      <p:pic>
        <p:nvPicPr>
          <p:cNvPr id="3074" name="Picture 2" descr="G:\Systems Development\AIDC\Global ICD\2013 Bangkok\Presentations\bn_e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02" y="1322365"/>
            <a:ext cx="6888500" cy="428456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29996" y="5064369"/>
            <a:ext cx="1631853" cy="5425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77109" y="2057125"/>
            <a:ext cx="5992836" cy="646331"/>
          </a:xfrm>
          <a:prstGeom prst="rect">
            <a:avLst/>
          </a:prstGeom>
        </p:spPr>
        <p:txBody>
          <a:bodyPr wrap="square">
            <a:spAutoFit/>
          </a:bodyPr>
          <a:lstStyle/>
          <a:p>
            <a:r>
              <a:rPr lang="en-NZ" b="1" dirty="0">
                <a:solidFill>
                  <a:srgbClr val="FF0000"/>
                </a:solidFill>
              </a:rPr>
              <a:t>Controller indications :  this message in operational queue + visual indication on situation display </a:t>
            </a:r>
            <a:endParaRPr lang="en-US" b="1" dirty="0">
              <a:solidFill>
                <a:srgbClr val="FF0000"/>
              </a:solidFill>
            </a:endParaRPr>
          </a:p>
        </p:txBody>
      </p:sp>
    </p:spTree>
    <p:extLst>
      <p:ext uri="{BB962C8B-B14F-4D97-AF65-F5344CB8AC3E}">
        <p14:creationId xmlns:p14="http://schemas.microsoft.com/office/powerpoint/2010/main" val="2877739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881"/>
            <a:ext cx="8229600" cy="365759"/>
          </a:xfrm>
        </p:spPr>
        <p:txBody>
          <a:bodyPr>
            <a:normAutofit fontScale="90000"/>
          </a:bodyPr>
          <a:lstStyle/>
          <a:p>
            <a:r>
              <a:rPr lang="en-NZ" sz="4000" dirty="0" smtClean="0"/>
              <a:t>NZZO – </a:t>
            </a:r>
            <a:r>
              <a:rPr lang="en-NZ" sz="4000" dirty="0" smtClean="0"/>
              <a:t>YBBB – AIDC exchange (3)</a:t>
            </a:r>
            <a:endParaRPr lang="en-US" sz="4000" dirty="0"/>
          </a:p>
        </p:txBody>
      </p:sp>
      <p:pic>
        <p:nvPicPr>
          <p:cNvPr id="4098" name="Picture 2" descr="G:\Systems Development\AIDC\Global ICD\2013 Bangkok\Presentations\bn_es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363" y="689317"/>
            <a:ext cx="5611047" cy="5483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4572" y="1392702"/>
            <a:ext cx="2110154" cy="369332"/>
          </a:xfrm>
          <a:prstGeom prst="rect">
            <a:avLst/>
          </a:prstGeom>
          <a:noFill/>
        </p:spPr>
        <p:txBody>
          <a:bodyPr wrap="square" rtlCol="0">
            <a:spAutoFit/>
          </a:bodyPr>
          <a:lstStyle/>
          <a:p>
            <a:r>
              <a:rPr lang="en-NZ" b="1" dirty="0" smtClean="0">
                <a:solidFill>
                  <a:srgbClr val="FF0000"/>
                </a:solidFill>
              </a:rPr>
              <a:t>Coordinated data</a:t>
            </a:r>
            <a:endParaRPr lang="en-US" b="1" dirty="0">
              <a:solidFill>
                <a:srgbClr val="FF0000"/>
              </a:solidFill>
            </a:endParaRPr>
          </a:p>
        </p:txBody>
      </p:sp>
      <p:cxnSp>
        <p:nvCxnSpPr>
          <p:cNvPr id="5" name="Straight Arrow Connector 4"/>
          <p:cNvCxnSpPr/>
          <p:nvPr/>
        </p:nvCxnSpPr>
        <p:spPr>
          <a:xfrm>
            <a:off x="1589649" y="1927274"/>
            <a:ext cx="1322363" cy="11816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70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881"/>
            <a:ext cx="8229600" cy="365759"/>
          </a:xfrm>
        </p:spPr>
        <p:txBody>
          <a:bodyPr>
            <a:normAutofit fontScale="90000"/>
          </a:bodyPr>
          <a:lstStyle/>
          <a:p>
            <a:r>
              <a:rPr lang="en-NZ" sz="4000" dirty="0" smtClean="0"/>
              <a:t>NZZO – </a:t>
            </a:r>
            <a:r>
              <a:rPr lang="en-NZ" sz="4000" dirty="0" smtClean="0"/>
              <a:t>YBBB – AIDC exchange (4)</a:t>
            </a:r>
            <a:endParaRPr lang="en-US" sz="4000" dirty="0"/>
          </a:p>
        </p:txBody>
      </p:sp>
      <p:pic>
        <p:nvPicPr>
          <p:cNvPr id="5122" name="Picture 2" descr="G:\Systems Development\AIDC\Global ICD\2013 Bangkok\Presentations\bn_cd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32" y="858130"/>
            <a:ext cx="7521789" cy="4678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44394" y="1758462"/>
            <a:ext cx="5528603" cy="707886"/>
          </a:xfrm>
          <a:prstGeom prst="rect">
            <a:avLst/>
          </a:prstGeom>
          <a:noFill/>
        </p:spPr>
        <p:txBody>
          <a:bodyPr wrap="square" rtlCol="0">
            <a:spAutoFit/>
          </a:bodyPr>
          <a:lstStyle/>
          <a:p>
            <a:r>
              <a:rPr lang="en-NZ" sz="2000" b="1" dirty="0" smtClean="0">
                <a:solidFill>
                  <a:srgbClr val="FF0000"/>
                </a:solidFill>
              </a:rPr>
              <a:t>Controller indications :  this message in operational queue + visual indication on situation display </a:t>
            </a:r>
            <a:endParaRPr lang="en-US" sz="2000" b="1" dirty="0">
              <a:solidFill>
                <a:srgbClr val="FF0000"/>
              </a:solidFill>
            </a:endParaRPr>
          </a:p>
        </p:txBody>
      </p:sp>
      <p:sp>
        <p:nvSpPr>
          <p:cNvPr id="4" name="Oval 3"/>
          <p:cNvSpPr/>
          <p:nvPr/>
        </p:nvSpPr>
        <p:spPr>
          <a:xfrm>
            <a:off x="900332" y="4979963"/>
            <a:ext cx="1533379" cy="556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0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92088"/>
          </a:xfrm>
        </p:spPr>
        <p:txBody>
          <a:bodyPr>
            <a:normAutofit/>
          </a:bodyPr>
          <a:lstStyle/>
          <a:p>
            <a:r>
              <a:rPr lang="en-NZ" sz="4000" dirty="0" smtClean="0"/>
              <a:t>Domestic ATM - NZZC</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915" y="2276872"/>
            <a:ext cx="4174917" cy="2783984"/>
          </a:xfrm>
        </p:spPr>
      </p:pic>
      <p:sp>
        <p:nvSpPr>
          <p:cNvPr id="6" name="TextBox 5"/>
          <p:cNvSpPr txBox="1"/>
          <p:nvPr/>
        </p:nvSpPr>
        <p:spPr>
          <a:xfrm>
            <a:off x="337642" y="1196752"/>
            <a:ext cx="8081719" cy="769441"/>
          </a:xfrm>
          <a:prstGeom prst="rect">
            <a:avLst/>
          </a:prstGeom>
          <a:noFill/>
        </p:spPr>
        <p:txBody>
          <a:bodyPr wrap="square" rtlCol="0">
            <a:spAutoFit/>
          </a:bodyPr>
          <a:lstStyle/>
          <a:p>
            <a:pPr marL="342900" indent="-342900">
              <a:buFont typeface="Arial" pitchFamily="34" charset="0"/>
              <a:buChar char="•"/>
            </a:pPr>
            <a:r>
              <a:rPr lang="en-NZ" sz="2200" dirty="0" smtClean="0">
                <a:solidFill>
                  <a:schemeClr val="tx1"/>
                </a:solidFill>
                <a:latin typeface="Arial Body"/>
              </a:rPr>
              <a:t>Two Domestic ATC Centres – Christchurch (3 Terminal sectors 6 Area Sectors + Auckland (1 Area Sector)</a:t>
            </a:r>
            <a:endParaRPr lang="en-US" sz="2200" dirty="0">
              <a:solidFill>
                <a:schemeClr val="tx1"/>
              </a:solidFill>
              <a:latin typeface="Arial Body"/>
            </a:endParaRPr>
          </a:p>
        </p:txBody>
      </p:sp>
      <p:sp>
        <p:nvSpPr>
          <p:cNvPr id="7" name="TextBox 6"/>
          <p:cNvSpPr txBox="1"/>
          <p:nvPr/>
        </p:nvSpPr>
        <p:spPr>
          <a:xfrm>
            <a:off x="4516735" y="1976115"/>
            <a:ext cx="4104456" cy="3862596"/>
          </a:xfrm>
          <a:prstGeom prst="rect">
            <a:avLst/>
          </a:prstGeom>
          <a:noFill/>
        </p:spPr>
        <p:txBody>
          <a:bodyPr wrap="square" rtlCol="0">
            <a:spAutoFit/>
          </a:bodyPr>
          <a:lstStyle/>
          <a:p>
            <a:pPr marL="342900" indent="-342900">
              <a:buFont typeface="Arial" pitchFamily="34" charset="0"/>
              <a:buChar char="•"/>
            </a:pPr>
            <a:r>
              <a:rPr lang="en-NZ" sz="2200" dirty="0" smtClean="0">
                <a:solidFill>
                  <a:schemeClr val="tx1"/>
                </a:solidFill>
                <a:latin typeface="Arial Body"/>
              </a:rPr>
              <a:t>Skyline ATM System (Lockheed Martin)</a:t>
            </a:r>
          </a:p>
          <a:p>
            <a:endParaRPr lang="en-NZ" sz="800" dirty="0">
              <a:solidFill>
                <a:schemeClr val="tx1"/>
              </a:solidFill>
              <a:latin typeface="Arial Body"/>
            </a:endParaRPr>
          </a:p>
          <a:p>
            <a:pPr marL="342900" indent="-342900">
              <a:buFont typeface="Arial" pitchFamily="34" charset="0"/>
              <a:buChar char="•"/>
            </a:pPr>
            <a:r>
              <a:rPr lang="en-NZ" sz="2200" dirty="0" smtClean="0">
                <a:solidFill>
                  <a:schemeClr val="tx1"/>
                </a:solidFill>
                <a:latin typeface="Arial Body"/>
              </a:rPr>
              <a:t>Installed 2002</a:t>
            </a:r>
          </a:p>
          <a:p>
            <a:pPr marL="342900" indent="-342900">
              <a:buFont typeface="Arial" pitchFamily="34" charset="0"/>
              <a:buChar char="•"/>
            </a:pPr>
            <a:endParaRPr lang="en-NZ" sz="800" dirty="0">
              <a:solidFill>
                <a:schemeClr val="tx1"/>
              </a:solidFill>
              <a:latin typeface="Arial Body"/>
            </a:endParaRPr>
          </a:p>
          <a:p>
            <a:pPr marL="342900" indent="-342900">
              <a:buFont typeface="Arial" pitchFamily="34" charset="0"/>
              <a:buChar char="•"/>
            </a:pPr>
            <a:r>
              <a:rPr lang="en-NZ" sz="2200" dirty="0" smtClean="0">
                <a:solidFill>
                  <a:schemeClr val="tx1"/>
                </a:solidFill>
                <a:latin typeface="Arial Body"/>
              </a:rPr>
              <a:t>Surveillance </a:t>
            </a:r>
          </a:p>
          <a:p>
            <a:pPr marL="800100" lvl="1" indent="-342900">
              <a:buFont typeface="Arial" pitchFamily="34" charset="0"/>
              <a:buChar char="•"/>
            </a:pPr>
            <a:r>
              <a:rPr lang="en-NZ" sz="2200" dirty="0" smtClean="0">
                <a:solidFill>
                  <a:schemeClr val="tx1"/>
                </a:solidFill>
                <a:latin typeface="Arial Body"/>
              </a:rPr>
              <a:t>PSR</a:t>
            </a:r>
          </a:p>
          <a:p>
            <a:pPr marL="800100" lvl="1" indent="-342900">
              <a:buFont typeface="Arial" pitchFamily="34" charset="0"/>
              <a:buChar char="•"/>
            </a:pPr>
            <a:r>
              <a:rPr lang="en-NZ" sz="2200" dirty="0" smtClean="0">
                <a:solidFill>
                  <a:schemeClr val="tx1"/>
                </a:solidFill>
                <a:latin typeface="Arial Body"/>
              </a:rPr>
              <a:t>SSR</a:t>
            </a:r>
          </a:p>
          <a:p>
            <a:pPr marL="800100" lvl="1" indent="-342900">
              <a:buFont typeface="Arial" pitchFamily="34" charset="0"/>
              <a:buChar char="•"/>
            </a:pPr>
            <a:r>
              <a:rPr lang="en-NZ" sz="2200" dirty="0" err="1" smtClean="0">
                <a:solidFill>
                  <a:schemeClr val="tx1"/>
                </a:solidFill>
                <a:latin typeface="Arial Body"/>
              </a:rPr>
              <a:t>Multilateration</a:t>
            </a:r>
            <a:endParaRPr lang="en-NZ" sz="2200" dirty="0" smtClean="0">
              <a:solidFill>
                <a:schemeClr val="tx1"/>
              </a:solidFill>
              <a:latin typeface="Arial Body"/>
            </a:endParaRPr>
          </a:p>
          <a:p>
            <a:pPr marL="800100" lvl="1" indent="-342900">
              <a:buFont typeface="Arial" pitchFamily="34" charset="0"/>
              <a:buChar char="•"/>
            </a:pPr>
            <a:r>
              <a:rPr lang="en-NZ" sz="2200" dirty="0" smtClean="0">
                <a:solidFill>
                  <a:schemeClr val="tx1"/>
                </a:solidFill>
                <a:latin typeface="Arial Body"/>
              </a:rPr>
              <a:t>ADS-B</a:t>
            </a:r>
          </a:p>
          <a:p>
            <a:pPr lvl="1"/>
            <a:endParaRPr lang="en-NZ" sz="900" dirty="0" smtClean="0">
              <a:solidFill>
                <a:schemeClr val="tx1"/>
              </a:solidFill>
              <a:latin typeface="Arial Body"/>
            </a:endParaRPr>
          </a:p>
          <a:p>
            <a:pPr marL="342900" indent="-342900">
              <a:buFont typeface="Arial" pitchFamily="34" charset="0"/>
              <a:buChar char="•"/>
            </a:pPr>
            <a:r>
              <a:rPr lang="en-NZ" sz="2200" dirty="0" smtClean="0">
                <a:solidFill>
                  <a:schemeClr val="tx1"/>
                </a:solidFill>
                <a:latin typeface="Arial Body"/>
              </a:rPr>
              <a:t>AIDC interface with NZZO Auckland Oceanic</a:t>
            </a:r>
            <a:endParaRPr lang="en-US" sz="2200" dirty="0">
              <a:solidFill>
                <a:schemeClr val="tx1"/>
              </a:solidFill>
              <a:latin typeface="Arial Body"/>
            </a:endParaRPr>
          </a:p>
        </p:txBody>
      </p:sp>
    </p:spTree>
    <p:extLst>
      <p:ext uri="{BB962C8B-B14F-4D97-AF65-F5344CB8AC3E}">
        <p14:creationId xmlns:p14="http://schemas.microsoft.com/office/powerpoint/2010/main" val="4043734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881"/>
            <a:ext cx="8229600" cy="365759"/>
          </a:xfrm>
        </p:spPr>
        <p:txBody>
          <a:bodyPr>
            <a:normAutofit fontScale="90000"/>
          </a:bodyPr>
          <a:lstStyle/>
          <a:p>
            <a:r>
              <a:rPr lang="en-NZ" sz="4000" dirty="0" smtClean="0"/>
              <a:t>NZZO – </a:t>
            </a:r>
            <a:r>
              <a:rPr lang="en-NZ" sz="4000" dirty="0" smtClean="0"/>
              <a:t>YBBB – AIDC exchange (5)</a:t>
            </a:r>
            <a:endParaRPr lang="en-US" sz="4000" dirty="0"/>
          </a:p>
        </p:txBody>
      </p:sp>
      <p:pic>
        <p:nvPicPr>
          <p:cNvPr id="6146" name="Picture 2" descr="G:\Systems Development\AIDC\Global ICD\2013 Bangkok\Presentations\bn_cd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677" y="717453"/>
            <a:ext cx="5572712" cy="54457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825218" y="1758462"/>
            <a:ext cx="2715066" cy="10410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40284" y="1477108"/>
            <a:ext cx="1406768" cy="1200329"/>
          </a:xfrm>
          <a:prstGeom prst="rect">
            <a:avLst/>
          </a:prstGeom>
          <a:noFill/>
        </p:spPr>
        <p:txBody>
          <a:bodyPr wrap="square" rtlCol="0">
            <a:spAutoFit/>
          </a:bodyPr>
          <a:lstStyle/>
          <a:p>
            <a:r>
              <a:rPr lang="en-NZ" b="1" dirty="0" smtClean="0">
                <a:solidFill>
                  <a:srgbClr val="FF0000"/>
                </a:solidFill>
              </a:rPr>
              <a:t>Proposed Data</a:t>
            </a:r>
          </a:p>
          <a:p>
            <a:r>
              <a:rPr lang="en-NZ" b="1" dirty="0" smtClean="0">
                <a:solidFill>
                  <a:srgbClr val="FF0000"/>
                </a:solidFill>
              </a:rPr>
              <a:t>(Changes  are  highlighted)</a:t>
            </a:r>
            <a:endParaRPr lang="en-US" b="1" dirty="0">
              <a:solidFill>
                <a:srgbClr val="FF0000"/>
              </a:solidFill>
            </a:endParaRPr>
          </a:p>
        </p:txBody>
      </p:sp>
      <p:cxnSp>
        <p:nvCxnSpPr>
          <p:cNvPr id="9" name="Straight Arrow Connector 8"/>
          <p:cNvCxnSpPr/>
          <p:nvPr/>
        </p:nvCxnSpPr>
        <p:spPr>
          <a:xfrm flipH="1" flipV="1">
            <a:off x="2778369" y="3339528"/>
            <a:ext cx="4761915" cy="1091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09095" y="3885425"/>
            <a:ext cx="1434905" cy="923330"/>
          </a:xfrm>
          <a:prstGeom prst="rect">
            <a:avLst/>
          </a:prstGeom>
          <a:noFill/>
        </p:spPr>
        <p:txBody>
          <a:bodyPr wrap="square" rtlCol="0">
            <a:spAutoFit/>
          </a:bodyPr>
          <a:lstStyle/>
          <a:p>
            <a:r>
              <a:rPr lang="en-NZ" b="1" dirty="0" smtClean="0">
                <a:solidFill>
                  <a:srgbClr val="FF0000"/>
                </a:solidFill>
              </a:rPr>
              <a:t>Current coordinated data</a:t>
            </a:r>
            <a:endParaRPr lang="en-US" b="1" dirty="0">
              <a:solidFill>
                <a:srgbClr val="FF0000"/>
              </a:solidFill>
            </a:endParaRPr>
          </a:p>
        </p:txBody>
      </p:sp>
    </p:spTree>
    <p:extLst>
      <p:ext uri="{BB962C8B-B14F-4D97-AF65-F5344CB8AC3E}">
        <p14:creationId xmlns:p14="http://schemas.microsoft.com/office/powerpoint/2010/main" val="4161337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881"/>
            <a:ext cx="8229600" cy="365759"/>
          </a:xfrm>
        </p:spPr>
        <p:txBody>
          <a:bodyPr>
            <a:normAutofit fontScale="90000"/>
          </a:bodyPr>
          <a:lstStyle/>
          <a:p>
            <a:r>
              <a:rPr lang="en-NZ" sz="4000" dirty="0" smtClean="0"/>
              <a:t>NZZO – </a:t>
            </a:r>
            <a:r>
              <a:rPr lang="en-NZ" sz="4000" dirty="0" smtClean="0"/>
              <a:t>YBBB – AIDC exchange (6)</a:t>
            </a:r>
            <a:endParaRPr lang="en-US" sz="4000" dirty="0"/>
          </a:p>
        </p:txBody>
      </p:sp>
      <p:pic>
        <p:nvPicPr>
          <p:cNvPr id="7170" name="Picture 2" descr="G:\Systems Development\AIDC\Global ICD\2013 Bangkok\Presentations\bn_cd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26" y="685792"/>
            <a:ext cx="5401947" cy="527891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597474" y="3981157"/>
            <a:ext cx="1042937" cy="478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3003" y="2546252"/>
            <a:ext cx="2293034" cy="1477328"/>
          </a:xfrm>
          <a:prstGeom prst="rect">
            <a:avLst/>
          </a:prstGeom>
          <a:noFill/>
        </p:spPr>
        <p:txBody>
          <a:bodyPr wrap="square" rtlCol="0">
            <a:spAutoFit/>
          </a:bodyPr>
          <a:lstStyle/>
          <a:p>
            <a:r>
              <a:rPr lang="en-NZ" b="1" dirty="0" smtClean="0">
                <a:solidFill>
                  <a:srgbClr val="FF0000"/>
                </a:solidFill>
              </a:rPr>
              <a:t>Controller probes for conflict on proposed level change</a:t>
            </a:r>
          </a:p>
          <a:p>
            <a:endParaRPr lang="en-NZ" b="1" dirty="0">
              <a:solidFill>
                <a:srgbClr val="FF0000"/>
              </a:solidFill>
            </a:endParaRPr>
          </a:p>
          <a:p>
            <a:r>
              <a:rPr lang="en-NZ" b="1" dirty="0" smtClean="0">
                <a:solidFill>
                  <a:srgbClr val="FF0000"/>
                </a:solidFill>
              </a:rPr>
              <a:t>No conflict reported</a:t>
            </a:r>
            <a:endParaRPr lang="en-US" b="1" dirty="0">
              <a:solidFill>
                <a:srgbClr val="FF0000"/>
              </a:solidFill>
            </a:endParaRPr>
          </a:p>
        </p:txBody>
      </p:sp>
      <p:cxnSp>
        <p:nvCxnSpPr>
          <p:cNvPr id="6" name="Straight Arrow Connector 5"/>
          <p:cNvCxnSpPr/>
          <p:nvPr/>
        </p:nvCxnSpPr>
        <p:spPr>
          <a:xfrm flipH="1">
            <a:off x="5162843" y="4023580"/>
            <a:ext cx="1814732" cy="5906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1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881"/>
            <a:ext cx="8229600" cy="365759"/>
          </a:xfrm>
        </p:spPr>
        <p:txBody>
          <a:bodyPr>
            <a:normAutofit fontScale="90000"/>
          </a:bodyPr>
          <a:lstStyle/>
          <a:p>
            <a:r>
              <a:rPr lang="en-NZ" sz="4000" dirty="0" smtClean="0"/>
              <a:t>NZZO – </a:t>
            </a:r>
            <a:r>
              <a:rPr lang="en-NZ" sz="4000" dirty="0" smtClean="0"/>
              <a:t>YBBB – AIDC exchange (7)</a:t>
            </a:r>
            <a:endParaRPr lang="en-US" sz="4000" dirty="0"/>
          </a:p>
        </p:txBody>
      </p:sp>
      <p:pic>
        <p:nvPicPr>
          <p:cNvPr id="8194" name="Picture 2" descr="G:\Systems Development\AIDC\Global ICD\2013 Bangkok\Presentations\bn_cdn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50" y="675249"/>
            <a:ext cx="5611050" cy="54832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307101" y="4304714"/>
            <a:ext cx="1308296" cy="379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31988" y="2039815"/>
            <a:ext cx="2475914" cy="646331"/>
          </a:xfrm>
          <a:prstGeom prst="rect">
            <a:avLst/>
          </a:prstGeom>
          <a:noFill/>
        </p:spPr>
        <p:txBody>
          <a:bodyPr wrap="square" rtlCol="0">
            <a:spAutoFit/>
          </a:bodyPr>
          <a:lstStyle/>
          <a:p>
            <a:r>
              <a:rPr lang="en-NZ" b="1" dirty="0" smtClean="0">
                <a:solidFill>
                  <a:srgbClr val="FF0000"/>
                </a:solidFill>
              </a:rPr>
              <a:t>Controller accepts revised coordination</a:t>
            </a:r>
            <a:endParaRPr lang="en-US" b="1" dirty="0">
              <a:solidFill>
                <a:srgbClr val="FF0000"/>
              </a:solidFill>
            </a:endParaRPr>
          </a:p>
        </p:txBody>
      </p:sp>
      <p:cxnSp>
        <p:nvCxnSpPr>
          <p:cNvPr id="6" name="Straight Arrow Connector 5"/>
          <p:cNvCxnSpPr/>
          <p:nvPr/>
        </p:nvCxnSpPr>
        <p:spPr>
          <a:xfrm flipH="1">
            <a:off x="3460652" y="2686146"/>
            <a:ext cx="3291840" cy="16185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88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881"/>
            <a:ext cx="8229600" cy="365759"/>
          </a:xfrm>
        </p:spPr>
        <p:txBody>
          <a:bodyPr>
            <a:normAutofit fontScale="90000"/>
          </a:bodyPr>
          <a:lstStyle/>
          <a:p>
            <a:r>
              <a:rPr lang="en-NZ" sz="4000" dirty="0" smtClean="0"/>
              <a:t>NZZO – </a:t>
            </a:r>
            <a:r>
              <a:rPr lang="en-NZ" sz="4000" dirty="0" smtClean="0"/>
              <a:t>YBBB – AIDC exchange (8)</a:t>
            </a:r>
            <a:endParaRPr lang="en-US" sz="4000" dirty="0"/>
          </a:p>
        </p:txBody>
      </p:sp>
      <p:pic>
        <p:nvPicPr>
          <p:cNvPr id="9218" name="Picture 2" descr="G:\Systems Development\AIDC\Global ICD\2013 Bangkok\Presentations\bn_cdn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37" y="633046"/>
            <a:ext cx="5467093" cy="534257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730325" y="5528603"/>
            <a:ext cx="1350499" cy="618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72665" y="1603717"/>
            <a:ext cx="2504049" cy="369332"/>
          </a:xfrm>
          <a:prstGeom prst="rect">
            <a:avLst/>
          </a:prstGeom>
          <a:noFill/>
        </p:spPr>
        <p:txBody>
          <a:bodyPr wrap="square" rtlCol="0">
            <a:spAutoFit/>
          </a:bodyPr>
          <a:lstStyle/>
          <a:p>
            <a:r>
              <a:rPr lang="en-NZ" b="1" dirty="0" smtClean="0">
                <a:solidFill>
                  <a:srgbClr val="FF0000"/>
                </a:solidFill>
              </a:rPr>
              <a:t>Controller sends ACP</a:t>
            </a:r>
            <a:endParaRPr lang="en-US" b="1" dirty="0">
              <a:solidFill>
                <a:srgbClr val="FF0000"/>
              </a:solidFill>
            </a:endParaRPr>
          </a:p>
        </p:txBody>
      </p:sp>
      <p:cxnSp>
        <p:nvCxnSpPr>
          <p:cNvPr id="6" name="Straight Arrow Connector 5"/>
          <p:cNvCxnSpPr/>
          <p:nvPr/>
        </p:nvCxnSpPr>
        <p:spPr>
          <a:xfrm flipH="1">
            <a:off x="2912012" y="2082018"/>
            <a:ext cx="4149970" cy="32777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963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964"/>
            <a:ext cx="8229600" cy="678872"/>
          </a:xfrm>
        </p:spPr>
        <p:txBody>
          <a:bodyPr>
            <a:noAutofit/>
          </a:bodyPr>
          <a:lstStyle/>
          <a:p>
            <a:r>
              <a:rPr lang="en-NZ" sz="4000" dirty="0" smtClean="0"/>
              <a:t>NZZO – AIDC Interface testing</a:t>
            </a:r>
            <a:endParaRPr lang="en-US" sz="4000" dirty="0"/>
          </a:p>
        </p:txBody>
      </p:sp>
      <p:sp>
        <p:nvSpPr>
          <p:cNvPr id="3" name="Content Placeholder 2"/>
          <p:cNvSpPr>
            <a:spLocks noGrp="1"/>
          </p:cNvSpPr>
          <p:nvPr>
            <p:ph idx="1"/>
          </p:nvPr>
        </p:nvSpPr>
        <p:spPr>
          <a:xfrm>
            <a:off x="107504" y="1052737"/>
            <a:ext cx="8884096" cy="4662264"/>
          </a:xfrm>
        </p:spPr>
        <p:txBody>
          <a:bodyPr>
            <a:normAutofit lnSpcReduction="10000"/>
          </a:bodyPr>
          <a:lstStyle/>
          <a:p>
            <a:r>
              <a:rPr lang="en-NZ" dirty="0"/>
              <a:t>Airways has a number of </a:t>
            </a:r>
            <a:r>
              <a:rPr lang="en-NZ" dirty="0" smtClean="0"/>
              <a:t>OCS platforms </a:t>
            </a:r>
            <a:r>
              <a:rPr lang="en-NZ" dirty="0"/>
              <a:t>separate from the Operational Main and Reserve platforms, that we use for training, software development, and contingency operations. </a:t>
            </a:r>
            <a:endParaRPr lang="en-NZ" dirty="0" smtClean="0"/>
          </a:p>
          <a:p>
            <a:r>
              <a:rPr lang="en-NZ" dirty="0" smtClean="0"/>
              <a:t>We have </a:t>
            </a:r>
            <a:r>
              <a:rPr lang="en-NZ" dirty="0"/>
              <a:t>the ability to setup one of these platforms with its own AFTN connection and distinct AFTN address to enable it to be used for full AIDC testing with other units</a:t>
            </a:r>
            <a:r>
              <a:rPr lang="en-NZ" dirty="0" smtClean="0"/>
              <a:t>.</a:t>
            </a:r>
          </a:p>
          <a:p>
            <a:r>
              <a:rPr lang="en-NZ" dirty="0" smtClean="0"/>
              <a:t> </a:t>
            </a:r>
            <a:r>
              <a:rPr lang="en-NZ" dirty="0"/>
              <a:t>This AIDC test platform was successfully used for the pre-implementation testing of the new TIARE ATM system in Tahiti in 2008 and 2009, and for the pre-implementation testing of the new Aurora ATM system in Fiji in early 2010. </a:t>
            </a:r>
            <a:endParaRPr lang="en-NZ" dirty="0" smtClean="0"/>
          </a:p>
          <a:p>
            <a:r>
              <a:rPr lang="en-NZ" dirty="0" smtClean="0"/>
              <a:t>More recently it has been used for ICAO 2012 FPL AIDC interoperability testing with the FAA, Tahiti, and Australia. </a:t>
            </a:r>
            <a:endParaRPr lang="en-US" dirty="0"/>
          </a:p>
          <a:p>
            <a:r>
              <a:rPr lang="en-NZ" dirty="0" smtClean="0"/>
              <a:t> </a:t>
            </a:r>
            <a:r>
              <a:rPr lang="en-NZ" dirty="0" smtClean="0"/>
              <a:t>Testing being scheduled with Santiago for new AIDC capable ATM system</a:t>
            </a:r>
            <a:endParaRPr lang="en-US" dirty="0"/>
          </a:p>
        </p:txBody>
      </p:sp>
    </p:spTree>
    <p:extLst>
      <p:ext uri="{BB962C8B-B14F-4D97-AF65-F5344CB8AC3E}">
        <p14:creationId xmlns:p14="http://schemas.microsoft.com/office/powerpoint/2010/main" val="2227392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75991"/>
          </a:xfrm>
        </p:spPr>
        <p:txBody>
          <a:bodyPr>
            <a:normAutofit fontScale="90000"/>
          </a:bodyPr>
          <a:lstStyle/>
          <a:p>
            <a:r>
              <a:rPr lang="en-NZ" sz="4000" dirty="0" smtClean="0"/>
              <a:t>NZZO – AIDC issues</a:t>
            </a:r>
            <a:endParaRPr lang="en-US" sz="4000" dirty="0"/>
          </a:p>
        </p:txBody>
      </p:sp>
      <p:sp>
        <p:nvSpPr>
          <p:cNvPr id="3" name="Content Placeholder 2"/>
          <p:cNvSpPr>
            <a:spLocks noGrp="1"/>
          </p:cNvSpPr>
          <p:nvPr>
            <p:ph idx="1"/>
          </p:nvPr>
        </p:nvSpPr>
        <p:spPr>
          <a:xfrm>
            <a:off x="251520" y="1124745"/>
            <a:ext cx="8740080" cy="4590256"/>
          </a:xfrm>
        </p:spPr>
        <p:txBody>
          <a:bodyPr/>
          <a:lstStyle/>
          <a:p>
            <a:pPr marL="342900" lvl="1" indent="-342900">
              <a:buFontTx/>
              <a:buChar char="•"/>
            </a:pPr>
            <a:r>
              <a:rPr lang="en-US" sz="2400" u="sng" dirty="0"/>
              <a:t>Incorrect route truncation</a:t>
            </a:r>
            <a:r>
              <a:rPr lang="en-US" sz="2400" dirty="0"/>
              <a:t>. The Asia/Pacific ICD </a:t>
            </a:r>
            <a:r>
              <a:rPr lang="en-US" sz="2400" dirty="0" smtClean="0"/>
              <a:t>clearly </a:t>
            </a:r>
            <a:r>
              <a:rPr lang="en-US" sz="2400" dirty="0"/>
              <a:t>states the rules required for truncating a route after the last known significant route point. If these rules are not followed there are significant risks associated with the transmission of incorrect route information to the downstream ATC unit. While the majority of instances investigated in New Zealand are the result of human error there have been occasions when the automation system was at fault.  With the increasing use of DARP procedures and route modifications the accuracy of route handling and transmission between automated systems is of increasing importance. We have found that comprehensive training backed up by regular refresher training is required to minimize these errors.</a:t>
            </a:r>
          </a:p>
          <a:p>
            <a:endParaRPr lang="en-US" dirty="0"/>
          </a:p>
        </p:txBody>
      </p:sp>
    </p:spTree>
    <p:extLst>
      <p:ext uri="{BB962C8B-B14F-4D97-AF65-F5344CB8AC3E}">
        <p14:creationId xmlns:p14="http://schemas.microsoft.com/office/powerpoint/2010/main" val="330103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65154"/>
          </a:xfrm>
        </p:spPr>
        <p:txBody>
          <a:bodyPr>
            <a:normAutofit fontScale="90000"/>
          </a:bodyPr>
          <a:lstStyle/>
          <a:p>
            <a:r>
              <a:rPr lang="en-NZ" sz="4000" dirty="0" smtClean="0"/>
              <a:t>NZZO – AIDC Issues</a:t>
            </a:r>
            <a:endParaRPr lang="en-US" sz="4000" dirty="0"/>
          </a:p>
        </p:txBody>
      </p:sp>
      <p:sp>
        <p:nvSpPr>
          <p:cNvPr id="3" name="Content Placeholder 2"/>
          <p:cNvSpPr>
            <a:spLocks noGrp="1"/>
          </p:cNvSpPr>
          <p:nvPr>
            <p:ph idx="1"/>
          </p:nvPr>
        </p:nvSpPr>
        <p:spPr>
          <a:xfrm>
            <a:off x="179512" y="1052736"/>
            <a:ext cx="8812088" cy="4752527"/>
          </a:xfrm>
        </p:spPr>
        <p:txBody>
          <a:bodyPr>
            <a:normAutofit lnSpcReduction="10000"/>
          </a:bodyPr>
          <a:lstStyle/>
          <a:p>
            <a:pPr marL="342900" lvl="1" indent="-342900">
              <a:buFontTx/>
              <a:buChar char="•"/>
            </a:pPr>
            <a:r>
              <a:rPr lang="en-US" sz="2400" u="sng" dirty="0"/>
              <a:t>Handling duplicate fix/airway information. </a:t>
            </a:r>
            <a:r>
              <a:rPr lang="en-US" sz="2400" dirty="0"/>
              <a:t>A lot of the route processing errors we see are caused by duplicated fix or airway names. The </a:t>
            </a:r>
            <a:r>
              <a:rPr lang="en-US" sz="2400" dirty="0" smtClean="0"/>
              <a:t>OCS </a:t>
            </a:r>
            <a:r>
              <a:rPr lang="en-US" sz="2400" dirty="0"/>
              <a:t>ATM system can handle duplicate fixes in most cases because it uses both the fix name and associated FIR key as the key </a:t>
            </a:r>
            <a:r>
              <a:rPr lang="en-US" sz="2400" dirty="0" err="1"/>
              <a:t>ie</a:t>
            </a:r>
            <a:r>
              <a:rPr lang="en-US" sz="2400" dirty="0"/>
              <a:t>. AA NZZC, AA NFFF, AA NTTT. However, because we do not operate a global data base we do strike problems where a duplicate fix name is used as the entry point to an airway. If the duplicate fix name is known in adaptation but the airway is not the route extraction will fail requiring manual intervention. In the days when most flights flew fixed routes this was not such an issue. However, with the increasing use of UPR routes we are finding we have to spend more time on database management to keep this type of error at a minimum. </a:t>
            </a:r>
          </a:p>
          <a:p>
            <a:endParaRPr lang="en-US" dirty="0"/>
          </a:p>
        </p:txBody>
      </p:sp>
    </p:spTree>
    <p:extLst>
      <p:ext uri="{BB962C8B-B14F-4D97-AF65-F5344CB8AC3E}">
        <p14:creationId xmlns:p14="http://schemas.microsoft.com/office/powerpoint/2010/main" val="3942476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06718"/>
          </a:xfrm>
        </p:spPr>
        <p:txBody>
          <a:bodyPr>
            <a:noAutofit/>
          </a:bodyPr>
          <a:lstStyle/>
          <a:p>
            <a:r>
              <a:rPr lang="en-NZ" sz="4000" dirty="0" smtClean="0"/>
              <a:t>NZZO – AIDC issues</a:t>
            </a:r>
            <a:endParaRPr lang="en-US" sz="4000" dirty="0"/>
          </a:p>
        </p:txBody>
      </p:sp>
      <p:sp>
        <p:nvSpPr>
          <p:cNvPr id="3" name="Content Placeholder 2"/>
          <p:cNvSpPr>
            <a:spLocks noGrp="1"/>
          </p:cNvSpPr>
          <p:nvPr>
            <p:ph idx="1"/>
          </p:nvPr>
        </p:nvSpPr>
        <p:spPr>
          <a:xfrm>
            <a:off x="179512" y="1052737"/>
            <a:ext cx="8812088" cy="4662264"/>
          </a:xfrm>
        </p:spPr>
        <p:txBody>
          <a:bodyPr>
            <a:normAutofit/>
          </a:bodyPr>
          <a:lstStyle/>
          <a:p>
            <a:r>
              <a:rPr lang="en-US" sz="2400" u="sng" dirty="0"/>
              <a:t>Conformance monitoring by the ATM automation. </a:t>
            </a:r>
            <a:r>
              <a:rPr lang="en-US" sz="2400" dirty="0"/>
              <a:t>Mitigating route inaccuracy caused by failures in route truncation requires ground automation conformance monitoring of received position reports against the current flight plan. </a:t>
            </a:r>
            <a:endParaRPr lang="en-US" sz="2400" dirty="0" smtClean="0"/>
          </a:p>
          <a:p>
            <a:r>
              <a:rPr lang="en-US" sz="2400" dirty="0" smtClean="0"/>
              <a:t>This </a:t>
            </a:r>
            <a:r>
              <a:rPr lang="en-US" sz="2400" dirty="0"/>
              <a:t>conformance checking in the Airways OCS ground system will check the reported current, next, and next+1 positions against current flight </a:t>
            </a:r>
            <a:r>
              <a:rPr lang="en-US" sz="2400" dirty="0" smtClean="0"/>
              <a:t>plan.</a:t>
            </a:r>
          </a:p>
          <a:p>
            <a:r>
              <a:rPr lang="en-US" sz="2400" dirty="0" smtClean="0"/>
              <a:t> </a:t>
            </a:r>
            <a:r>
              <a:rPr lang="en-US" sz="2400" dirty="0"/>
              <a:t>Conformance monitoring </a:t>
            </a:r>
            <a:r>
              <a:rPr lang="en-US" sz="2400" dirty="0" smtClean="0"/>
              <a:t>also </a:t>
            </a:r>
            <a:r>
              <a:rPr lang="en-US" sz="2400" dirty="0"/>
              <a:t>provides mitigation for flight plan input errors in the aircraft FMS</a:t>
            </a:r>
            <a:r>
              <a:rPr lang="en-US" sz="2400" dirty="0" smtClean="0"/>
              <a:t>.</a:t>
            </a:r>
            <a:endParaRPr lang="en-US" sz="2400" dirty="0"/>
          </a:p>
        </p:txBody>
      </p:sp>
    </p:spTree>
    <p:extLst>
      <p:ext uri="{BB962C8B-B14F-4D97-AF65-F5344CB8AC3E}">
        <p14:creationId xmlns:p14="http://schemas.microsoft.com/office/powerpoint/2010/main" val="2369443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92863"/>
          </a:xfrm>
        </p:spPr>
        <p:txBody>
          <a:bodyPr>
            <a:normAutofit fontScale="90000"/>
          </a:bodyPr>
          <a:lstStyle/>
          <a:p>
            <a:r>
              <a:rPr lang="en-NZ" sz="4000" dirty="0" smtClean="0"/>
              <a:t>NZZO – AIDC issues</a:t>
            </a:r>
            <a:endParaRPr lang="en-US" sz="4000" dirty="0"/>
          </a:p>
        </p:txBody>
      </p:sp>
      <p:sp>
        <p:nvSpPr>
          <p:cNvPr id="3" name="Content Placeholder 2"/>
          <p:cNvSpPr>
            <a:spLocks noGrp="1"/>
          </p:cNvSpPr>
          <p:nvPr>
            <p:ph idx="1"/>
          </p:nvPr>
        </p:nvSpPr>
        <p:spPr>
          <a:xfrm>
            <a:off x="107504" y="1052737"/>
            <a:ext cx="8884096" cy="4662264"/>
          </a:xfrm>
        </p:spPr>
        <p:txBody>
          <a:bodyPr>
            <a:normAutofit lnSpcReduction="10000"/>
          </a:bodyPr>
          <a:lstStyle/>
          <a:p>
            <a:pPr lvl="1">
              <a:buFont typeface="Arial" pitchFamily="34" charset="0"/>
              <a:buChar char="•"/>
            </a:pPr>
            <a:r>
              <a:rPr lang="en-US" sz="2400" u="sng" dirty="0"/>
              <a:t>ATM system software coding differences</a:t>
            </a:r>
            <a:r>
              <a:rPr lang="en-US" sz="2400" dirty="0"/>
              <a:t>. </a:t>
            </a:r>
            <a:r>
              <a:rPr lang="en-US" sz="2400" dirty="0" smtClean="0"/>
              <a:t>Different ground systems often come up with different interpretations of the same AIDC specification. </a:t>
            </a:r>
          </a:p>
          <a:p>
            <a:pPr lvl="1">
              <a:buFont typeface="Arial" pitchFamily="34" charset="0"/>
              <a:buChar char="•"/>
            </a:pPr>
            <a:r>
              <a:rPr lang="en-NZ" sz="2400" dirty="0" smtClean="0"/>
              <a:t>We have seen a number of different interpretations since implementing AIDC which we have had to work around.</a:t>
            </a:r>
          </a:p>
          <a:p>
            <a:pPr lvl="1">
              <a:buFont typeface="Arial" pitchFamily="34" charset="0"/>
              <a:buChar char="•"/>
            </a:pPr>
            <a:r>
              <a:rPr lang="en-NZ" sz="2400" dirty="0" smtClean="0"/>
              <a:t>While the interoperability testing and software development associated with the introduction of the ICAO 2012 FPL changes have been able to eliminate most coding differences we expect to see some more examples introduced as we move into the full use of the ICAO 2012 Flight Plan</a:t>
            </a:r>
            <a:r>
              <a:rPr lang="en-NZ" sz="2400" dirty="0" smtClean="0"/>
              <a:t>.</a:t>
            </a:r>
          </a:p>
          <a:p>
            <a:pPr lvl="1">
              <a:buFont typeface="Arial" pitchFamily="34" charset="0"/>
              <a:buChar char="•"/>
            </a:pPr>
            <a:r>
              <a:rPr lang="en-NZ" sz="2400" dirty="0" smtClean="0"/>
              <a:t>With Global ICD –  the work is a good opportunity to clarify implementation requirements in the ICD and minimise interpretation issues.</a:t>
            </a:r>
            <a:endParaRPr lang="en-US" sz="2400" dirty="0"/>
          </a:p>
          <a:p>
            <a:pPr marL="0" indent="0">
              <a:buNone/>
            </a:pPr>
            <a:endParaRPr lang="en-US" dirty="0"/>
          </a:p>
        </p:txBody>
      </p:sp>
    </p:spTree>
    <p:extLst>
      <p:ext uri="{BB962C8B-B14F-4D97-AF65-F5344CB8AC3E}">
        <p14:creationId xmlns:p14="http://schemas.microsoft.com/office/powerpoint/2010/main" val="3921096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5" r="695"/>
          <a:stretch>
            <a:fillRect/>
          </a:stretch>
        </p:blipFill>
        <p:spPr/>
      </p:pic>
      <p:sp>
        <p:nvSpPr>
          <p:cNvPr id="10" name="Rectangle 9"/>
          <p:cNvSpPr/>
          <p:nvPr/>
        </p:nvSpPr>
        <p:spPr>
          <a:xfrm>
            <a:off x="347870" y="258418"/>
            <a:ext cx="8158821" cy="9144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 Placeholder 2"/>
          <p:cNvSpPr>
            <a:spLocks noGrp="1"/>
          </p:cNvSpPr>
          <p:nvPr>
            <p:ph type="body" sz="quarter" idx="14"/>
          </p:nvPr>
        </p:nvSpPr>
        <p:spPr/>
        <p:txBody>
          <a:bodyPr/>
          <a:lstStyle/>
          <a:p>
            <a:r>
              <a:rPr lang="en-NZ" dirty="0" smtClean="0"/>
              <a:t>Supplementary </a:t>
            </a:r>
            <a:r>
              <a:rPr lang="en-NZ" dirty="0" smtClean="0"/>
              <a:t>Slides</a:t>
            </a:r>
            <a:endParaRPr lang="en-NZ" dirty="0"/>
          </a:p>
        </p:txBody>
      </p:sp>
      <p:sp>
        <p:nvSpPr>
          <p:cNvPr id="5" name="Slide Number Placeholder 4"/>
          <p:cNvSpPr>
            <a:spLocks noGrp="1"/>
          </p:cNvSpPr>
          <p:nvPr>
            <p:ph type="sldNum" sz="quarter" idx="12"/>
          </p:nvPr>
        </p:nvSpPr>
        <p:spPr/>
        <p:txBody>
          <a:bodyPr/>
          <a:lstStyle/>
          <a:p>
            <a:fld id="{8E358689-BA0A-49A1-8A48-F71B8AB2D529}" type="slidenum">
              <a:rPr lang="en-NZ" smtClean="0"/>
              <a:t>39</a:t>
            </a:fld>
            <a:endParaRPr lang="en-NZ" dirty="0"/>
          </a:p>
        </p:txBody>
      </p:sp>
      <p:pic>
        <p:nvPicPr>
          <p:cNvPr id="8" name="Picture Placeholder 7"/>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1"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endParaRPr lang="en-NZ" dirty="0" smtClean="0"/>
          </a:p>
        </p:txBody>
      </p:sp>
    </p:spTree>
    <p:extLst>
      <p:ext uri="{BB962C8B-B14F-4D97-AF65-F5344CB8AC3E}">
        <p14:creationId xmlns:p14="http://schemas.microsoft.com/office/powerpoint/2010/main" val="232695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2972"/>
          </a:xfrm>
        </p:spPr>
        <p:txBody>
          <a:bodyPr>
            <a:normAutofit/>
          </a:bodyPr>
          <a:lstStyle/>
          <a:p>
            <a:r>
              <a:rPr lang="en-NZ" sz="4000" dirty="0" smtClean="0"/>
              <a:t>Oceanic ATM - NZZO</a:t>
            </a:r>
            <a:endParaRPr lang="en-US" sz="4000" dirty="0"/>
          </a:p>
        </p:txBody>
      </p:sp>
      <p:sp>
        <p:nvSpPr>
          <p:cNvPr id="3" name="Content Placeholder 2"/>
          <p:cNvSpPr>
            <a:spLocks noGrp="1"/>
          </p:cNvSpPr>
          <p:nvPr>
            <p:ph idx="1"/>
          </p:nvPr>
        </p:nvSpPr>
        <p:spPr>
          <a:xfrm>
            <a:off x="240557" y="1052736"/>
            <a:ext cx="4680520" cy="1296144"/>
          </a:xfrm>
        </p:spPr>
        <p:txBody>
          <a:bodyPr/>
          <a:lstStyle/>
          <a:p>
            <a:r>
              <a:rPr lang="en-NZ" dirty="0" smtClean="0"/>
              <a:t>Auckland Oceanic Centre</a:t>
            </a:r>
          </a:p>
          <a:p>
            <a:r>
              <a:rPr lang="en-NZ" dirty="0" smtClean="0"/>
              <a:t>ATM – Oceanic Control System (OCS)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739" y="2492896"/>
            <a:ext cx="4535354" cy="3024336"/>
          </a:xfrm>
          <a:prstGeom prst="rect">
            <a:avLst/>
          </a:prstGeom>
        </p:spPr>
      </p:pic>
      <p:sp>
        <p:nvSpPr>
          <p:cNvPr id="5" name="TextBox 4"/>
          <p:cNvSpPr txBox="1"/>
          <p:nvPr/>
        </p:nvSpPr>
        <p:spPr>
          <a:xfrm>
            <a:off x="4860032" y="76850"/>
            <a:ext cx="4283968" cy="5509200"/>
          </a:xfrm>
          <a:prstGeom prst="rect">
            <a:avLst/>
          </a:prstGeom>
          <a:noFill/>
        </p:spPr>
        <p:txBody>
          <a:bodyPr wrap="square" rtlCol="0">
            <a:spAutoFit/>
          </a:bodyPr>
          <a:lstStyle/>
          <a:p>
            <a:pPr marL="342900" indent="-342900">
              <a:buFont typeface="Arial" pitchFamily="34" charset="0"/>
              <a:buChar char="•"/>
            </a:pPr>
            <a:r>
              <a:rPr lang="en-NZ" sz="2200" dirty="0" smtClean="0">
                <a:solidFill>
                  <a:schemeClr val="tx1"/>
                </a:solidFill>
                <a:latin typeface="Arial Body"/>
              </a:rPr>
              <a:t>Installed 2000</a:t>
            </a:r>
          </a:p>
          <a:p>
            <a:pPr marL="800100" lvl="1" indent="-342900">
              <a:buFont typeface="Arial" pitchFamily="34" charset="0"/>
              <a:buChar char="•"/>
            </a:pPr>
            <a:r>
              <a:rPr lang="en-NZ" sz="2200" dirty="0" smtClean="0">
                <a:solidFill>
                  <a:schemeClr val="tx1"/>
                </a:solidFill>
                <a:latin typeface="Arial Body"/>
              </a:rPr>
              <a:t>Procedural System</a:t>
            </a:r>
          </a:p>
          <a:p>
            <a:pPr marL="800100" lvl="1" indent="-342900">
              <a:buFont typeface="Arial" pitchFamily="34" charset="0"/>
              <a:buChar char="•"/>
            </a:pPr>
            <a:r>
              <a:rPr lang="en-NZ" sz="2200" dirty="0" smtClean="0">
                <a:solidFill>
                  <a:schemeClr val="tx1"/>
                </a:solidFill>
                <a:latin typeface="Arial Body"/>
              </a:rPr>
              <a:t>FANS1/A integrated FDP</a:t>
            </a:r>
          </a:p>
          <a:p>
            <a:pPr marL="800100" lvl="1" indent="-342900">
              <a:buFont typeface="Arial" pitchFamily="34" charset="0"/>
              <a:buChar char="•"/>
            </a:pPr>
            <a:r>
              <a:rPr lang="en-NZ" sz="2200" dirty="0" smtClean="0">
                <a:solidFill>
                  <a:schemeClr val="tx1"/>
                </a:solidFill>
                <a:latin typeface="Arial Body"/>
              </a:rPr>
              <a:t>Conflict Probe</a:t>
            </a:r>
          </a:p>
          <a:p>
            <a:pPr marL="800100" lvl="1" indent="-342900">
              <a:buFont typeface="Arial" pitchFamily="34" charset="0"/>
              <a:buChar char="•"/>
            </a:pPr>
            <a:r>
              <a:rPr lang="en-NZ" sz="2200" dirty="0" smtClean="0">
                <a:solidFill>
                  <a:schemeClr val="tx1"/>
                </a:solidFill>
                <a:latin typeface="Arial Body"/>
              </a:rPr>
              <a:t>Electronic Strips</a:t>
            </a:r>
          </a:p>
          <a:p>
            <a:pPr marL="800100" lvl="1" indent="-342900">
              <a:buFont typeface="Arial" pitchFamily="34" charset="0"/>
              <a:buChar char="•"/>
            </a:pPr>
            <a:r>
              <a:rPr lang="en-NZ" sz="2200" dirty="0" smtClean="0">
                <a:solidFill>
                  <a:schemeClr val="tx1"/>
                </a:solidFill>
                <a:latin typeface="Arial Body"/>
              </a:rPr>
              <a:t>RNP10 50/50 separation</a:t>
            </a:r>
          </a:p>
          <a:p>
            <a:pPr marL="800100" lvl="1" indent="-342900">
              <a:buFont typeface="Arial" pitchFamily="34" charset="0"/>
              <a:buChar char="•"/>
            </a:pPr>
            <a:r>
              <a:rPr lang="en-NZ" sz="2200" dirty="0" smtClean="0">
                <a:solidFill>
                  <a:schemeClr val="tx1"/>
                </a:solidFill>
                <a:latin typeface="Arial Body"/>
              </a:rPr>
              <a:t>RNP4 30/30 separation</a:t>
            </a:r>
          </a:p>
          <a:p>
            <a:pPr marL="342900" indent="-342900">
              <a:buFont typeface="Arial" pitchFamily="34" charset="0"/>
              <a:buChar char="•"/>
            </a:pPr>
            <a:r>
              <a:rPr lang="en-NZ" sz="2200" dirty="0" smtClean="0">
                <a:solidFill>
                  <a:schemeClr val="tx1"/>
                </a:solidFill>
                <a:latin typeface="Arial Body"/>
              </a:rPr>
              <a:t>Similar to FAA Oceanic Systems, Santa Maria, </a:t>
            </a:r>
            <a:r>
              <a:rPr lang="en-NZ" sz="2200" dirty="0" err="1" smtClean="0">
                <a:solidFill>
                  <a:schemeClr val="tx1"/>
                </a:solidFill>
                <a:latin typeface="Arial Body"/>
              </a:rPr>
              <a:t>Nadi</a:t>
            </a:r>
            <a:r>
              <a:rPr lang="en-NZ" sz="2200" dirty="0" smtClean="0">
                <a:solidFill>
                  <a:schemeClr val="tx1"/>
                </a:solidFill>
                <a:latin typeface="Arial Body"/>
              </a:rPr>
              <a:t>, and Iceland ATM systems.</a:t>
            </a:r>
          </a:p>
          <a:p>
            <a:pPr marL="342900" indent="-342900">
              <a:buFont typeface="Arial" pitchFamily="34" charset="0"/>
              <a:buChar char="•"/>
            </a:pPr>
            <a:r>
              <a:rPr lang="en-NZ" sz="2200" dirty="0" smtClean="0">
                <a:solidFill>
                  <a:schemeClr val="tx1"/>
                </a:solidFill>
                <a:latin typeface="Arial Body"/>
              </a:rPr>
              <a:t>AFTN AIDC interface with NZZC, YBBB, YMMM, NFFF, NTTT, KZAK per ASIA/PAC ICD</a:t>
            </a:r>
            <a:r>
              <a:rPr lang="en-NZ" sz="2200" dirty="0" smtClean="0">
                <a:solidFill>
                  <a:schemeClr val="tx1"/>
                </a:solidFill>
                <a:latin typeface="Arial Body"/>
              </a:rPr>
              <a:t>. </a:t>
            </a:r>
          </a:p>
          <a:p>
            <a:pPr marL="342900" indent="-342900">
              <a:buFont typeface="Arial" pitchFamily="34" charset="0"/>
              <a:buChar char="•"/>
            </a:pPr>
            <a:r>
              <a:rPr lang="en-NZ" sz="2200" dirty="0" smtClean="0">
                <a:solidFill>
                  <a:schemeClr val="tx1"/>
                </a:solidFill>
                <a:latin typeface="Arial Body"/>
              </a:rPr>
              <a:t>“</a:t>
            </a:r>
            <a:r>
              <a:rPr lang="en-NZ" sz="2200" dirty="0" err="1" smtClean="0">
                <a:solidFill>
                  <a:schemeClr val="tx1"/>
                </a:solidFill>
                <a:latin typeface="Arial Body"/>
              </a:rPr>
              <a:t>Psuedo</a:t>
            </a:r>
            <a:r>
              <a:rPr lang="en-NZ" sz="2200" dirty="0" smtClean="0">
                <a:solidFill>
                  <a:schemeClr val="tx1"/>
                </a:solidFill>
                <a:latin typeface="Arial Body"/>
              </a:rPr>
              <a:t>” AIDC with Santiago, Tonga, </a:t>
            </a:r>
            <a:r>
              <a:rPr lang="en-NZ" sz="2200" dirty="0" err="1" smtClean="0">
                <a:solidFill>
                  <a:schemeClr val="tx1"/>
                </a:solidFill>
                <a:latin typeface="Arial Body"/>
              </a:rPr>
              <a:t>Rarotonga</a:t>
            </a:r>
            <a:r>
              <a:rPr lang="en-NZ" sz="2200" dirty="0" smtClean="0">
                <a:solidFill>
                  <a:schemeClr val="tx1"/>
                </a:solidFill>
                <a:latin typeface="Arial Body"/>
              </a:rPr>
              <a:t>, Samoa</a:t>
            </a:r>
            <a:endParaRPr lang="en-US" sz="2200" dirty="0">
              <a:solidFill>
                <a:schemeClr val="tx1"/>
              </a:solidFill>
              <a:latin typeface="Arial Body"/>
            </a:endParaRPr>
          </a:p>
        </p:txBody>
      </p:sp>
    </p:spTree>
    <p:extLst>
      <p:ext uri="{BB962C8B-B14F-4D97-AF65-F5344CB8AC3E}">
        <p14:creationId xmlns:p14="http://schemas.microsoft.com/office/powerpoint/2010/main" val="1398083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thanks"/>
          <p:cNvPicPr>
            <a:picLocks noChangeArrowheads="1"/>
          </p:cNvPicPr>
          <p:nvPr/>
        </p:nvPicPr>
        <p:blipFill>
          <a:blip r:embed="rId2"/>
          <a:srcRect/>
          <a:stretch>
            <a:fillRect/>
          </a:stretch>
        </p:blipFill>
        <p:spPr bwMode="auto">
          <a:xfrm>
            <a:off x="0" y="0"/>
            <a:ext cx="9144000" cy="5848350"/>
          </a:xfrm>
          <a:prstGeom prst="rect">
            <a:avLst/>
          </a:prstGeom>
          <a:noFill/>
          <a:ln w="9525">
            <a:noFill/>
            <a:miter lim="800000"/>
            <a:headEnd/>
            <a:tailEnd/>
          </a:ln>
        </p:spPr>
      </p:pic>
      <p:sp>
        <p:nvSpPr>
          <p:cNvPr id="31747" name="Rectangle 2"/>
          <p:cNvSpPr>
            <a:spLocks noGrp="1" noChangeArrowheads="1"/>
          </p:cNvSpPr>
          <p:nvPr>
            <p:ph type="title"/>
          </p:nvPr>
        </p:nvSpPr>
        <p:spPr>
          <a:xfrm>
            <a:off x="1066800" y="3911600"/>
            <a:ext cx="7848600" cy="936625"/>
          </a:xfrm>
        </p:spPr>
        <p:txBody>
          <a:bodyPr>
            <a:normAutofit fontScale="90000"/>
          </a:bodyPr>
          <a:lstStyle/>
          <a:p>
            <a:pPr eaLnBrk="1" hangingPunct="1"/>
            <a:r>
              <a:rPr lang="en-NZ" sz="4200" dirty="0" smtClean="0">
                <a:solidFill>
                  <a:schemeClr val="bg1"/>
                </a:solidFill>
              </a:rPr>
              <a:t>Thank you</a:t>
            </a:r>
            <a:r>
              <a:rPr lang="en-NZ" sz="1200" dirty="0" smtClean="0">
                <a:solidFill>
                  <a:schemeClr val="bg1"/>
                </a:solidFill>
              </a:rPr>
              <a:t/>
            </a:r>
            <a:br>
              <a:rPr lang="en-NZ" sz="1200" dirty="0" smtClean="0">
                <a:solidFill>
                  <a:schemeClr val="bg1"/>
                </a:solidFill>
              </a:rPr>
            </a:br>
            <a:r>
              <a:rPr lang="en-NZ" sz="1200" dirty="0" smtClean="0">
                <a:solidFill>
                  <a:schemeClr val="bg1"/>
                </a:solidFill>
              </a:rPr>
              <a:t/>
            </a:r>
            <a:br>
              <a:rPr lang="en-NZ" sz="1200" dirty="0" smtClean="0">
                <a:solidFill>
                  <a:schemeClr val="bg1"/>
                </a:solidFill>
              </a:rPr>
            </a:br>
            <a:r>
              <a:rPr lang="en-NZ" sz="2400" b="1" dirty="0" smtClean="0">
                <a:solidFill>
                  <a:schemeClr val="bg1"/>
                </a:solidFill>
                <a:latin typeface="+mn-lt"/>
              </a:rPr>
              <a:t>Paul Radford</a:t>
            </a:r>
            <a:br>
              <a:rPr lang="en-NZ" sz="2400" b="1" dirty="0" smtClean="0">
                <a:solidFill>
                  <a:schemeClr val="bg1"/>
                </a:solidFill>
                <a:latin typeface="+mn-lt"/>
              </a:rPr>
            </a:br>
            <a:r>
              <a:rPr lang="en-NZ" sz="2400" b="1" dirty="0" smtClean="0">
                <a:solidFill>
                  <a:schemeClr val="bg1"/>
                </a:solidFill>
                <a:latin typeface="+mn-lt"/>
              </a:rPr>
              <a:t>Oceanic Systems Manager</a:t>
            </a:r>
            <a:br>
              <a:rPr lang="en-NZ" sz="2400" b="1" dirty="0" smtClean="0">
                <a:solidFill>
                  <a:schemeClr val="bg1"/>
                </a:solidFill>
                <a:latin typeface="+mn-lt"/>
              </a:rPr>
            </a:br>
            <a:r>
              <a:rPr lang="en-NZ" sz="2400" b="1" dirty="0" smtClean="0">
                <a:solidFill>
                  <a:schemeClr val="bg1"/>
                </a:solidFill>
                <a:latin typeface="+mn-lt"/>
              </a:rPr>
              <a:t>Airways New Zealand</a:t>
            </a:r>
            <a:br>
              <a:rPr lang="en-NZ" sz="2400" b="1" dirty="0" smtClean="0">
                <a:solidFill>
                  <a:schemeClr val="bg1"/>
                </a:solidFill>
                <a:latin typeface="+mn-lt"/>
              </a:rPr>
            </a:br>
            <a:r>
              <a:rPr lang="en-NZ" sz="2400" b="1" dirty="0" smtClean="0">
                <a:solidFill>
                  <a:schemeClr val="bg1"/>
                </a:solidFill>
                <a:latin typeface="+mn-lt"/>
              </a:rPr>
              <a:t>paul.radford@airways.co.nz</a:t>
            </a:r>
            <a:endParaRPr lang="en-NZ" sz="4900" dirty="0" smtClean="0"/>
          </a:p>
        </p:txBody>
      </p:sp>
    </p:spTree>
    <p:extLst>
      <p:ext uri="{BB962C8B-B14F-4D97-AF65-F5344CB8AC3E}">
        <p14:creationId xmlns:p14="http://schemas.microsoft.com/office/powerpoint/2010/main" val="8745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0110"/>
            <a:ext cx="8229600" cy="748146"/>
          </a:xfrm>
        </p:spPr>
        <p:txBody>
          <a:bodyPr>
            <a:normAutofit/>
          </a:bodyPr>
          <a:lstStyle/>
          <a:p>
            <a:r>
              <a:rPr lang="en-NZ" sz="4000" dirty="0" smtClean="0"/>
              <a:t>Oceanic ATM - NZZO</a:t>
            </a:r>
            <a:endParaRPr lang="en-US" sz="4000" dirty="0"/>
          </a:p>
        </p:txBody>
      </p:sp>
      <p:sp>
        <p:nvSpPr>
          <p:cNvPr id="3" name="Content Placeholder 2"/>
          <p:cNvSpPr>
            <a:spLocks noGrp="1"/>
          </p:cNvSpPr>
          <p:nvPr>
            <p:ph idx="1"/>
          </p:nvPr>
        </p:nvSpPr>
        <p:spPr>
          <a:xfrm>
            <a:off x="4869482" y="1034135"/>
            <a:ext cx="4122118" cy="4842020"/>
          </a:xfrm>
        </p:spPr>
        <p:txBody>
          <a:bodyPr/>
          <a:lstStyle/>
          <a:p>
            <a:r>
              <a:rPr lang="en-NZ" dirty="0" smtClean="0"/>
              <a:t>2 Screens (Air Situation Display + Display Interface)</a:t>
            </a:r>
          </a:p>
          <a:p>
            <a:r>
              <a:rPr lang="en-NZ" dirty="0" smtClean="0"/>
              <a:t>2K Barco – replaced with 30 inch LCD October 2012 </a:t>
            </a:r>
          </a:p>
          <a:p>
            <a:r>
              <a:rPr lang="en-NZ" dirty="0" smtClean="0"/>
              <a:t>Airways manages own software and hardware upgrades</a:t>
            </a:r>
          </a:p>
          <a:p>
            <a:r>
              <a:rPr lang="en-NZ" dirty="0" smtClean="0"/>
              <a:t>2</a:t>
            </a:r>
            <a:r>
              <a:rPr lang="en-NZ" baseline="30000" dirty="0" smtClean="0"/>
              <a:t>nd</a:t>
            </a:r>
            <a:r>
              <a:rPr lang="en-NZ" dirty="0" smtClean="0"/>
              <a:t> Hardware refresh installed October 2012</a:t>
            </a:r>
          </a:p>
          <a:p>
            <a:r>
              <a:rPr lang="en-NZ" dirty="0" smtClean="0"/>
              <a:t>Airways schedules 4 software upgrades per year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4" y="1033686"/>
            <a:ext cx="4824536" cy="4815062"/>
          </a:xfrm>
          <a:prstGeom prst="rect">
            <a:avLst/>
          </a:prstGeom>
        </p:spPr>
      </p:pic>
    </p:spTree>
    <p:extLst>
      <p:ext uri="{BB962C8B-B14F-4D97-AF65-F5344CB8AC3E}">
        <p14:creationId xmlns:p14="http://schemas.microsoft.com/office/powerpoint/2010/main" val="3345677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6114"/>
            <a:ext cx="8229600" cy="869954"/>
          </a:xfrm>
        </p:spPr>
        <p:txBody>
          <a:bodyPr>
            <a:normAutofit/>
          </a:bodyPr>
          <a:lstStyle/>
          <a:p>
            <a:r>
              <a:rPr lang="en-NZ" sz="4000" dirty="0" smtClean="0"/>
              <a:t>NZZO Oceanic ATM – AIDC Benefits </a:t>
            </a:r>
            <a:endParaRPr lang="en-US" sz="4000" dirty="0"/>
          </a:p>
        </p:txBody>
      </p:sp>
      <p:sp>
        <p:nvSpPr>
          <p:cNvPr id="3" name="Content Placeholder 2"/>
          <p:cNvSpPr>
            <a:spLocks noGrp="1"/>
          </p:cNvSpPr>
          <p:nvPr>
            <p:ph idx="1"/>
          </p:nvPr>
        </p:nvSpPr>
        <p:spPr>
          <a:xfrm>
            <a:off x="251520" y="1124745"/>
            <a:ext cx="8740080" cy="4590256"/>
          </a:xfrm>
        </p:spPr>
        <p:txBody>
          <a:bodyPr>
            <a:normAutofit lnSpcReduction="10000"/>
          </a:bodyPr>
          <a:lstStyle/>
          <a:p>
            <a:r>
              <a:rPr lang="en-NZ" sz="2400" dirty="0"/>
              <a:t>The </a:t>
            </a:r>
            <a:r>
              <a:rPr lang="en-NZ" sz="2400" dirty="0" smtClean="0"/>
              <a:t>ICAO Global </a:t>
            </a:r>
            <a:r>
              <a:rPr lang="en-NZ" sz="2400" dirty="0"/>
              <a:t>Plan notes that AIDC brings significant advantages over voice communication in terms of both workload and safety. </a:t>
            </a:r>
            <a:endParaRPr lang="en-NZ" sz="2400" dirty="0" smtClean="0"/>
          </a:p>
          <a:p>
            <a:endParaRPr lang="en-NZ" sz="2400" dirty="0" smtClean="0"/>
          </a:p>
          <a:p>
            <a:r>
              <a:rPr lang="en-NZ" sz="2400" dirty="0" smtClean="0"/>
              <a:t>The plan notes that the </a:t>
            </a:r>
            <a:r>
              <a:rPr lang="en-NZ" sz="2400" dirty="0"/>
              <a:t>automation of coordination tasks </a:t>
            </a:r>
            <a:r>
              <a:rPr lang="en-NZ" sz="2400" dirty="0" smtClean="0"/>
              <a:t>using AIDC between </a:t>
            </a:r>
            <a:r>
              <a:rPr lang="en-NZ" sz="2400" dirty="0"/>
              <a:t>adjacent sectors improves the quality of information on traffic transiting between sectors and makes it more predictable, thereby allowing </a:t>
            </a:r>
            <a:r>
              <a:rPr lang="en-NZ" sz="2400" b="1" u="sng" dirty="0"/>
              <a:t>reduced separation minima, decreased workload, increased capacity, more efficient flight operations, and enhanced </a:t>
            </a:r>
            <a:r>
              <a:rPr lang="en-NZ" sz="2400" b="1" u="sng" dirty="0" smtClean="0"/>
              <a:t>safety.</a:t>
            </a:r>
          </a:p>
          <a:p>
            <a:endParaRPr lang="en-NZ" sz="2400" b="1" u="sng" dirty="0" smtClean="0"/>
          </a:p>
          <a:p>
            <a:r>
              <a:rPr lang="en-NZ" sz="2400" dirty="0" smtClean="0"/>
              <a:t>This has certainly been the NZZO experience.</a:t>
            </a:r>
            <a:endParaRPr lang="en-NZ" sz="2400" u="sng" dirty="0" smtClean="0"/>
          </a:p>
          <a:p>
            <a:endParaRPr lang="en-US" u="sng" dirty="0"/>
          </a:p>
        </p:txBody>
      </p:sp>
    </p:spTree>
    <p:extLst>
      <p:ext uri="{BB962C8B-B14F-4D97-AF65-F5344CB8AC3E}">
        <p14:creationId xmlns:p14="http://schemas.microsoft.com/office/powerpoint/2010/main" val="100287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48281"/>
          </a:xfrm>
        </p:spPr>
        <p:txBody>
          <a:bodyPr>
            <a:normAutofit fontScale="90000"/>
          </a:bodyPr>
          <a:lstStyle/>
          <a:p>
            <a:r>
              <a:rPr lang="en-NZ" sz="4000" dirty="0" smtClean="0"/>
              <a:t>NZZO Oceanic ATM – AIDC Benefits</a:t>
            </a:r>
            <a:endParaRPr lang="en-US" sz="4000" dirty="0"/>
          </a:p>
        </p:txBody>
      </p:sp>
      <p:sp>
        <p:nvSpPr>
          <p:cNvPr id="3" name="Content Placeholder 2"/>
          <p:cNvSpPr>
            <a:spLocks noGrp="1"/>
          </p:cNvSpPr>
          <p:nvPr>
            <p:ph idx="1"/>
          </p:nvPr>
        </p:nvSpPr>
        <p:spPr>
          <a:xfrm>
            <a:off x="179512" y="1052737"/>
            <a:ext cx="8964488" cy="4662264"/>
          </a:xfrm>
        </p:spPr>
        <p:txBody>
          <a:bodyPr>
            <a:noAutofit/>
          </a:bodyPr>
          <a:lstStyle/>
          <a:p>
            <a:pPr marL="342900" lvl="1" indent="-342900">
              <a:buFontTx/>
              <a:buChar char="•"/>
            </a:pPr>
            <a:r>
              <a:rPr lang="en-NZ" sz="2400" dirty="0"/>
              <a:t>In NZZO AIDC was implemented with the OCS ATM system in 2000. </a:t>
            </a:r>
            <a:endParaRPr lang="en-NZ" sz="2400" dirty="0" smtClean="0"/>
          </a:p>
          <a:p>
            <a:pPr marL="342900" lvl="1" indent="-342900">
              <a:buFontTx/>
              <a:buChar char="•"/>
            </a:pPr>
            <a:endParaRPr lang="en-NZ" sz="2400" dirty="0" smtClean="0"/>
          </a:p>
          <a:p>
            <a:pPr marL="342900" lvl="1" indent="-342900">
              <a:buFontTx/>
              <a:buChar char="•"/>
            </a:pPr>
            <a:r>
              <a:rPr lang="en-NZ" sz="2400" dirty="0" smtClean="0"/>
              <a:t>At </a:t>
            </a:r>
            <a:r>
              <a:rPr lang="en-NZ" sz="2400" dirty="0"/>
              <a:t>that time we were struggling to maintain a procedural </a:t>
            </a:r>
            <a:r>
              <a:rPr lang="en-NZ" sz="2400" dirty="0" smtClean="0"/>
              <a:t>paper strip </a:t>
            </a:r>
            <a:r>
              <a:rPr lang="en-NZ" sz="2400" dirty="0"/>
              <a:t>based system </a:t>
            </a:r>
            <a:r>
              <a:rPr lang="en-NZ" sz="2400" dirty="0" smtClean="0"/>
              <a:t>using </a:t>
            </a:r>
            <a:r>
              <a:rPr lang="en-NZ" sz="2400" dirty="0"/>
              <a:t>a single </a:t>
            </a:r>
            <a:r>
              <a:rPr lang="en-NZ" sz="2400" dirty="0" smtClean="0"/>
              <a:t>oceanic sector </a:t>
            </a:r>
            <a:r>
              <a:rPr lang="en-NZ" sz="2400" dirty="0"/>
              <a:t>operation with an average of around 130 flights per day. </a:t>
            </a:r>
            <a:endParaRPr lang="en-NZ" sz="2400" dirty="0" smtClean="0"/>
          </a:p>
          <a:p>
            <a:pPr marL="342900" lvl="1" indent="-342900">
              <a:buFontTx/>
              <a:buChar char="•"/>
            </a:pPr>
            <a:endParaRPr lang="en-NZ" sz="2400" dirty="0" smtClean="0"/>
          </a:p>
          <a:p>
            <a:pPr marL="342900" lvl="1" indent="-342900">
              <a:buFontTx/>
              <a:buChar char="•"/>
            </a:pPr>
            <a:r>
              <a:rPr lang="en-NZ" sz="2400" dirty="0" smtClean="0"/>
              <a:t>With </a:t>
            </a:r>
            <a:r>
              <a:rPr lang="en-NZ" sz="2400" dirty="0"/>
              <a:t>OCS </a:t>
            </a:r>
            <a:r>
              <a:rPr lang="en-NZ" sz="2400" dirty="0" smtClean="0"/>
              <a:t>and AIDC we </a:t>
            </a:r>
            <a:r>
              <a:rPr lang="en-NZ" sz="2400" dirty="0"/>
              <a:t>are now handling an average of </a:t>
            </a:r>
            <a:r>
              <a:rPr lang="en-NZ" sz="2400" dirty="0" smtClean="0"/>
              <a:t>200 </a:t>
            </a:r>
            <a:r>
              <a:rPr lang="en-NZ" sz="2400" dirty="0"/>
              <a:t>flights per day and still maintaining a single sector </a:t>
            </a:r>
            <a:r>
              <a:rPr lang="en-NZ" sz="2400" dirty="0" smtClean="0"/>
              <a:t>operation. </a:t>
            </a:r>
          </a:p>
          <a:p>
            <a:pPr marL="342900" lvl="1" indent="-342900">
              <a:buFontTx/>
              <a:buChar char="•"/>
            </a:pPr>
            <a:endParaRPr lang="en-NZ" sz="2400" dirty="0" smtClean="0"/>
          </a:p>
          <a:p>
            <a:pPr marL="342900" lvl="1" indent="-342900">
              <a:buFontTx/>
              <a:buChar char="•"/>
            </a:pPr>
            <a:r>
              <a:rPr lang="en-NZ" sz="2400" dirty="0" smtClean="0"/>
              <a:t>There has been a significant reduction </a:t>
            </a:r>
            <a:r>
              <a:rPr lang="en-NZ" sz="2400" dirty="0"/>
              <a:t>in controller loop </a:t>
            </a:r>
            <a:r>
              <a:rPr lang="en-NZ" sz="2400" dirty="0" smtClean="0"/>
              <a:t>errors </a:t>
            </a:r>
            <a:r>
              <a:rPr lang="en-NZ" sz="2400" dirty="0"/>
              <a:t>and a significant reduction in controller workload by automating the coordination tasks using AIDC. </a:t>
            </a:r>
            <a:endParaRPr lang="en-NZ" sz="2400" dirty="0" smtClean="0"/>
          </a:p>
          <a:p>
            <a:endParaRPr lang="en-US" sz="2400" dirty="0"/>
          </a:p>
        </p:txBody>
      </p:sp>
    </p:spTree>
    <p:extLst>
      <p:ext uri="{BB962C8B-B14F-4D97-AF65-F5344CB8AC3E}">
        <p14:creationId xmlns:p14="http://schemas.microsoft.com/office/powerpoint/2010/main" val="384132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92863"/>
          </a:xfrm>
        </p:spPr>
        <p:txBody>
          <a:bodyPr>
            <a:normAutofit fontScale="90000"/>
          </a:bodyPr>
          <a:lstStyle/>
          <a:p>
            <a:r>
              <a:rPr lang="en-NZ" sz="4000" dirty="0" smtClean="0"/>
              <a:t>NZZO Oceanic ATM – AIDC Benefits</a:t>
            </a:r>
            <a:endParaRPr lang="en-US" sz="4000" dirty="0"/>
          </a:p>
        </p:txBody>
      </p:sp>
      <p:sp>
        <p:nvSpPr>
          <p:cNvPr id="3" name="Content Placeholder 2"/>
          <p:cNvSpPr>
            <a:spLocks noGrp="1"/>
          </p:cNvSpPr>
          <p:nvPr>
            <p:ph idx="1"/>
          </p:nvPr>
        </p:nvSpPr>
        <p:spPr>
          <a:xfrm>
            <a:off x="35496" y="1124744"/>
            <a:ext cx="9108504" cy="4910295"/>
          </a:xfrm>
        </p:spPr>
        <p:txBody>
          <a:bodyPr>
            <a:noAutofit/>
          </a:bodyPr>
          <a:lstStyle/>
          <a:p>
            <a:pPr lvl="1">
              <a:buFont typeface="Arial" pitchFamily="34" charset="0"/>
              <a:buChar char="•"/>
            </a:pPr>
            <a:r>
              <a:rPr lang="en-NZ" sz="2400" dirty="0" smtClean="0"/>
              <a:t>DARP </a:t>
            </a:r>
            <a:r>
              <a:rPr lang="en-NZ" sz="2400" dirty="0"/>
              <a:t>(Dynamic Airborne Reroute Procedure) has the aircraft making reroute requests directly to the ATC unit in control who then process and modify the request if necessary and forward the approved route to aircraft and the next downstream ATC unit</a:t>
            </a:r>
            <a:r>
              <a:rPr lang="en-NZ" sz="2400" dirty="0" smtClean="0"/>
              <a:t>.</a:t>
            </a:r>
          </a:p>
          <a:p>
            <a:pPr lvl="1">
              <a:buFont typeface="Arial" pitchFamily="34" charset="0"/>
              <a:buChar char="•"/>
            </a:pPr>
            <a:endParaRPr lang="en-NZ" sz="2400" dirty="0" smtClean="0"/>
          </a:p>
          <a:p>
            <a:pPr lvl="1">
              <a:buFont typeface="Arial" pitchFamily="34" charset="0"/>
              <a:buChar char="•"/>
            </a:pPr>
            <a:r>
              <a:rPr lang="en-NZ" sz="2400" dirty="0" smtClean="0"/>
              <a:t> </a:t>
            </a:r>
            <a:r>
              <a:rPr lang="en-NZ" sz="2400" dirty="0"/>
              <a:t>AIDC is a pre-requisite before implementing the DARP procedure</a:t>
            </a:r>
            <a:r>
              <a:rPr lang="en-NZ" sz="2400" dirty="0" smtClean="0"/>
              <a:t>.</a:t>
            </a:r>
          </a:p>
          <a:p>
            <a:pPr lvl="1">
              <a:buFont typeface="Arial" pitchFamily="34" charset="0"/>
              <a:buChar char="•"/>
            </a:pPr>
            <a:endParaRPr lang="en-NZ" sz="2400" dirty="0" smtClean="0"/>
          </a:p>
          <a:p>
            <a:pPr lvl="1">
              <a:buFont typeface="Arial" pitchFamily="34" charset="0"/>
              <a:buChar char="•"/>
            </a:pPr>
            <a:r>
              <a:rPr lang="en-NZ" sz="2400" dirty="0" smtClean="0"/>
              <a:t>We </a:t>
            </a:r>
            <a:r>
              <a:rPr lang="en-NZ" sz="2400" dirty="0"/>
              <a:t>have implemented DARP for aircraft in transit between </a:t>
            </a:r>
            <a:r>
              <a:rPr lang="en-NZ" sz="2400" dirty="0" smtClean="0"/>
              <a:t>Auckland, </a:t>
            </a:r>
            <a:r>
              <a:rPr lang="en-NZ" sz="2400" dirty="0" err="1" smtClean="0"/>
              <a:t>Nadi</a:t>
            </a:r>
            <a:r>
              <a:rPr lang="en-NZ" sz="2400" dirty="0" smtClean="0"/>
              <a:t>, Tahiti, </a:t>
            </a:r>
            <a:r>
              <a:rPr lang="en-NZ" sz="2400" dirty="0"/>
              <a:t>and Oakland FIR. </a:t>
            </a:r>
            <a:endParaRPr lang="en-NZ" sz="2400" dirty="0" smtClean="0"/>
          </a:p>
          <a:p>
            <a:pPr lvl="1">
              <a:buFont typeface="Arial" pitchFamily="34" charset="0"/>
              <a:buChar char="•"/>
            </a:pPr>
            <a:endParaRPr lang="en-NZ" sz="2400" dirty="0" smtClean="0"/>
          </a:p>
          <a:p>
            <a:pPr lvl="1">
              <a:buFont typeface="Arial" pitchFamily="34" charset="0"/>
              <a:buChar char="•"/>
            </a:pPr>
            <a:r>
              <a:rPr lang="en-NZ" sz="2400" dirty="0" smtClean="0"/>
              <a:t>AIDC </a:t>
            </a:r>
            <a:r>
              <a:rPr lang="en-NZ" sz="2400" dirty="0"/>
              <a:t>has </a:t>
            </a:r>
            <a:r>
              <a:rPr lang="en-NZ" sz="2400" dirty="0" smtClean="0"/>
              <a:t>assisted  </a:t>
            </a:r>
            <a:r>
              <a:rPr lang="en-NZ" sz="2400" dirty="0"/>
              <a:t>Airways New Zealand </a:t>
            </a:r>
            <a:r>
              <a:rPr lang="en-NZ" sz="2400" dirty="0" smtClean="0"/>
              <a:t>providing </a:t>
            </a:r>
            <a:r>
              <a:rPr lang="en-NZ" sz="2400" dirty="0"/>
              <a:t>our customers the benefits envisaged in the Global Plan.</a:t>
            </a:r>
            <a:endParaRPr lang="en-US" sz="2400" dirty="0"/>
          </a:p>
          <a:p>
            <a:endParaRPr lang="en-US" sz="2400" dirty="0"/>
          </a:p>
        </p:txBody>
      </p:sp>
    </p:spTree>
    <p:extLst>
      <p:ext uri="{BB962C8B-B14F-4D97-AF65-F5344CB8AC3E}">
        <p14:creationId xmlns:p14="http://schemas.microsoft.com/office/powerpoint/2010/main" val="20010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1673"/>
            <a:ext cx="8229600" cy="831063"/>
          </a:xfrm>
        </p:spPr>
        <p:txBody>
          <a:bodyPr>
            <a:normAutofit fontScale="90000"/>
          </a:bodyPr>
          <a:lstStyle/>
          <a:p>
            <a:r>
              <a:rPr lang="en-NZ" sz="4400" dirty="0" smtClean="0"/>
              <a:t>NZZO Oceanic ATM – AIDC </a:t>
            </a:r>
            <a:r>
              <a:rPr lang="en-NZ" dirty="0" smtClean="0"/>
              <a:t>Benefits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212604"/>
            <a:ext cx="5544616" cy="4758575"/>
          </a:xfrm>
          <a:prstGeom prst="rect">
            <a:avLst/>
          </a:prstGeom>
          <a:noFill/>
          <a:ln w="9525">
            <a:noFill/>
            <a:miter lim="800000"/>
            <a:headEnd/>
            <a:tailEnd/>
          </a:ln>
          <a:effectLst/>
        </p:spPr>
      </p:pic>
      <p:sp>
        <p:nvSpPr>
          <p:cNvPr id="3" name="TextBox 2"/>
          <p:cNvSpPr txBox="1"/>
          <p:nvPr/>
        </p:nvSpPr>
        <p:spPr>
          <a:xfrm>
            <a:off x="5508104" y="1052736"/>
            <a:ext cx="3528392" cy="5078313"/>
          </a:xfrm>
          <a:prstGeom prst="rect">
            <a:avLst/>
          </a:prstGeom>
          <a:noFill/>
        </p:spPr>
        <p:txBody>
          <a:bodyPr wrap="square" rtlCol="0">
            <a:spAutoFit/>
          </a:bodyPr>
          <a:lstStyle/>
          <a:p>
            <a:pPr marL="285750" indent="-285750">
              <a:buFont typeface="Arial" pitchFamily="34" charset="0"/>
              <a:buChar char="•"/>
            </a:pPr>
            <a:r>
              <a:rPr lang="en-NZ" sz="1800" dirty="0" smtClean="0">
                <a:solidFill>
                  <a:schemeClr val="tx1"/>
                </a:solidFill>
                <a:latin typeface="Arial Body "/>
              </a:rPr>
              <a:t>Typical early morning traffic pattern in NZZO at 0400AM. </a:t>
            </a:r>
          </a:p>
          <a:p>
            <a:pPr marL="285750" indent="-285750">
              <a:buFont typeface="Arial" pitchFamily="34" charset="0"/>
              <a:buChar char="•"/>
            </a:pPr>
            <a:r>
              <a:rPr lang="en-NZ" sz="1800" dirty="0" smtClean="0">
                <a:solidFill>
                  <a:schemeClr val="tx1"/>
                </a:solidFill>
                <a:latin typeface="Arial Body "/>
              </a:rPr>
              <a:t>All FANS1/A data-link aircraft (solid APS symbol) are flying UPR routes between NAM and Australia/New Zealand.</a:t>
            </a:r>
          </a:p>
          <a:p>
            <a:pPr marL="285750" indent="-285750">
              <a:buFont typeface="Arial" pitchFamily="34" charset="0"/>
              <a:buChar char="•"/>
            </a:pPr>
            <a:r>
              <a:rPr lang="en-NZ" sz="1800" dirty="0" smtClean="0">
                <a:solidFill>
                  <a:schemeClr val="tx1"/>
                </a:solidFill>
                <a:latin typeface="Arial Body "/>
              </a:rPr>
              <a:t>Two of the southbound aircraft have carried out DARP procedure in Oakland airspace with the revised route passed by AIDC.</a:t>
            </a:r>
          </a:p>
          <a:p>
            <a:pPr marL="285750" indent="-285750">
              <a:buFont typeface="Arial" pitchFamily="34" charset="0"/>
              <a:buChar char="•"/>
            </a:pPr>
            <a:r>
              <a:rPr lang="en-NZ" sz="1800" dirty="0" smtClean="0">
                <a:solidFill>
                  <a:schemeClr val="tx1"/>
                </a:solidFill>
                <a:latin typeface="Arial Body "/>
              </a:rPr>
              <a:t>Note traffic flow aligned with NFFF/NZZO boundary, we see numerous “Short Sector” transits with increased coordination requirements assisted by AIDC</a:t>
            </a:r>
          </a:p>
          <a:p>
            <a:pPr marL="285750" indent="-285750">
              <a:buFont typeface="Arial" pitchFamily="34" charset="0"/>
              <a:buChar char="•"/>
            </a:pPr>
            <a:endParaRPr lang="en-US" sz="1800" dirty="0">
              <a:solidFill>
                <a:schemeClr val="tx1"/>
              </a:solidFill>
              <a:latin typeface="Arial Body "/>
            </a:endParaRPr>
          </a:p>
        </p:txBody>
      </p:sp>
    </p:spTree>
    <p:extLst>
      <p:ext uri="{BB962C8B-B14F-4D97-AF65-F5344CB8AC3E}">
        <p14:creationId xmlns:p14="http://schemas.microsoft.com/office/powerpoint/2010/main" val="3559596400"/>
      </p:ext>
    </p:extLst>
  </p:cSld>
  <p:clrMapOvr>
    <a:masterClrMapping/>
  </p:clrMapOvr>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312ed41f-7438-4f38-9f1a-c808e7c6ccfd" xsi:nil="true"/>
    <Subactivity xmlns="312ed41f-7438-4f38-9f1a-c808e7c6ccfd" xsi:nil="true"/>
    <Case xmlns="312ed41f-7438-4f38-9f1a-c808e7c6ccfd" xsi:nil="true"/>
    <DLCPolicyLabelLock xmlns="2ed1ae93-2437-4088-af24-9bc4874dafda" xsi:nil="true"/>
    <IconOverlay xmlns="http://schemas.microsoft.com/sharepoint/v4" xsi:nil="true"/>
    <Project xmlns="312ed41f-7438-4f38-9f1a-c808e7c6ccfd" xsi:nil="true"/>
    <FunctionGroup xmlns="312ed41f-7438-4f38-9f1a-c808e7c6ccfd" xsi:nil="true"/>
    <DLCPolicyLabelClientValue xmlns="2ed1ae93-2437-4088-af24-9bc4874dafda">RecordID Placeholder</DLCPolicyLabelClientValue>
    <DocumentType xmlns="312ed41f-7438-4f38-9f1a-c808e7c6ccfd" xsi:nil="true"/>
    <RecordID xmlns="2ed1ae93-2437-4088-af24-9bc4874dafda">RecordID Placeholder</RecordID>
    <Function xmlns="312ed41f-7438-4f38-9f1a-c808e7c6ccfd" xsi:nil="true"/>
    <CategoryValue xmlns="312ed41f-7438-4f38-9f1a-c808e7c6ccfd" xsi:nil="true"/>
    <_dlc_DocId xmlns="c60aa1ed-42b8-4b95-92a3-8fd2d9035baa">TDRDSY3RUY6R-13-85</_dlc_DocId>
    <_dlc_DocIdUrl xmlns="c60aa1ed-42b8-4b95-92a3-8fd2d9035baa">
      <Url>http://insites.acnz.airways.co.nz/_layouts/DocIdRedir.aspx?ID=TDRDSY3RUY6R-13-85</Url>
      <Description>TDRDSY3RUY6R-13-85</Description>
    </_dlc_DocIdUrl>
    <DLCPolicyLabelValue xmlns="2ed1ae93-2437-4088-af24-9bc4874dafda">RecordID Placeholder</DLCPolicyLabelVal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B964D7BD590514D9D05B570DAC8F729" ma:contentTypeVersion="5" ma:contentTypeDescription="Create a new document." ma:contentTypeScope="" ma:versionID="ae3a7b6ecb0b1af11db88cbce24554e9">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2013 APAC NAT AIDC TF2</Type_x0020_Name>
    <Presenter xmlns="2b0c29a6-a2e0-472b-bfb4-397922b0132f">New Zealand</Presenter>
    <Update_x0020_Date xmlns="2b0c29a6-a2e0-472b-bfb4-397922b0132f">Aug. 29, 2013</Update_x0020_Date>
    <Number xmlns="2b0c29a6-a2e0-472b-bfb4-397922b0132f">03</Number>
  </documentManagement>
</p:properties>
</file>

<file path=customXml/itemProps1.xml><?xml version="1.0" encoding="utf-8"?>
<ds:datastoreItem xmlns:ds="http://schemas.openxmlformats.org/officeDocument/2006/customXml" ds:itemID="{97A6F222-A6B0-4047-B83E-77802D785B22}">
  <ds:schemaRefs>
    <ds:schemaRef ds:uri="http://schemas.microsoft.com/sharepoint/v3"/>
    <ds:schemaRef ds:uri="http://purl.org/dc/terms/"/>
    <ds:schemaRef ds:uri="http://schemas.microsoft.com/office/2006/metadata/properties"/>
    <ds:schemaRef ds:uri="http://schemas.microsoft.com/office/infopath/2007/PartnerControls"/>
    <ds:schemaRef ds:uri="http://schemas.microsoft.com/sharepoint/v4"/>
    <ds:schemaRef ds:uri="http://purl.org/dc/dcmitype/"/>
    <ds:schemaRef ds:uri="http://schemas.microsoft.com/office/2006/documentManagement/types"/>
    <ds:schemaRef ds:uri="http://schemas.openxmlformats.org/package/2006/metadata/core-properties"/>
    <ds:schemaRef ds:uri="http://purl.org/dc/elements/1.1/"/>
    <ds:schemaRef ds:uri="2ed1ae93-2437-4088-af24-9bc4874dafda"/>
    <ds:schemaRef ds:uri="c60aa1ed-42b8-4b95-92a3-8fd2d9035baa"/>
    <ds:schemaRef ds:uri="312ed41f-7438-4f38-9f1a-c808e7c6ccfd"/>
    <ds:schemaRef ds:uri="http://www.w3.org/XML/1998/namespace"/>
  </ds:schemaRefs>
</ds:datastoreItem>
</file>

<file path=customXml/itemProps2.xml><?xml version="1.0" encoding="utf-8"?>
<ds:datastoreItem xmlns:ds="http://schemas.openxmlformats.org/officeDocument/2006/customXml" ds:itemID="{9E21A0EA-70D9-4532-8CC0-8525FD32DC7E}"/>
</file>

<file path=customXml/itemProps3.xml><?xml version="1.0" encoding="utf-8"?>
<ds:datastoreItem xmlns:ds="http://schemas.openxmlformats.org/officeDocument/2006/customXml" ds:itemID="{AA3F55F3-14F7-401B-A1CE-4CA1414831C1}">
  <ds:schemaRefs>
    <ds:schemaRef ds:uri="http://schemas.microsoft.com/sharepoint/events"/>
  </ds:schemaRefs>
</ds:datastoreItem>
</file>

<file path=customXml/itemProps4.xml><?xml version="1.0" encoding="utf-8"?>
<ds:datastoreItem xmlns:ds="http://schemas.openxmlformats.org/officeDocument/2006/customXml" ds:itemID="{7AD16642-8CD8-4A28-8806-1E5F9A2D827A}"/>
</file>

<file path=customXml/itemProps5.xml><?xml version="1.0" encoding="utf-8"?>
<ds:datastoreItem xmlns:ds="http://schemas.openxmlformats.org/officeDocument/2006/customXml" ds:itemID="{97A6F222-A6B0-4047-B83E-77802D785B22}"/>
</file>

<file path=docProps/app.xml><?xml version="1.0" encoding="utf-8"?>
<Properties xmlns="http://schemas.openxmlformats.org/officeDocument/2006/extended-properties" xmlns:vt="http://schemas.openxmlformats.org/officeDocument/2006/docPropsVTypes">
  <Template>Airways_PPT_template</Template>
  <TotalTime>526</TotalTime>
  <Words>2677</Words>
  <Application>Microsoft Office PowerPoint</Application>
  <PresentationFormat>On-screen Show (4:3)</PresentationFormat>
  <Paragraphs>465</Paragraphs>
  <Slides>40</Slides>
  <Notes>11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40</vt:i4>
      </vt:variant>
    </vt:vector>
  </HeadingPairs>
  <TitlesOfParts>
    <vt:vector size="41" baseType="lpstr">
      <vt:lpstr>Airways_PPT_template</vt:lpstr>
      <vt:lpstr>NZZO AIDC</vt:lpstr>
      <vt:lpstr>NZZO (Auckland OCA)</vt:lpstr>
      <vt:lpstr>Domestic ATM - NZZC</vt:lpstr>
      <vt:lpstr>Oceanic ATM - NZZO</vt:lpstr>
      <vt:lpstr>Oceanic ATM - NZZO</vt:lpstr>
      <vt:lpstr>NZZO Oceanic ATM – AIDC Benefits </vt:lpstr>
      <vt:lpstr>NZZO Oceanic ATM – AIDC Benefits</vt:lpstr>
      <vt:lpstr>NZZO Oceanic ATM – AIDC Benefits</vt:lpstr>
      <vt:lpstr>NZZO Oceanic ATM – AIDC Benefits</vt:lpstr>
      <vt:lpstr>AIDC – In SOPAC via AFTN</vt:lpstr>
      <vt:lpstr>AIDC – NZZO Daily AIDC Traffic</vt:lpstr>
      <vt:lpstr>AIDC Interface Differences NZZO and..</vt:lpstr>
      <vt:lpstr>AIDC Interface Differences NZZO and..</vt:lpstr>
      <vt:lpstr>“Pseudo” AIDC Interface.</vt:lpstr>
      <vt:lpstr>“Pseudo” AIDC Interface.</vt:lpstr>
      <vt:lpstr>“Pseudo” AIDC Interface.</vt:lpstr>
      <vt:lpstr>AIDC Interface – NZZC Domestic</vt:lpstr>
      <vt:lpstr>AIDC Interface – NZZC Domestic (2)</vt:lpstr>
      <vt:lpstr>AIDC Interface – CDN exchange (1)</vt:lpstr>
      <vt:lpstr>AIDC Interface – CDN exchange (2)</vt:lpstr>
      <vt:lpstr>NZZO – OCS Coordination HMI (1)</vt:lpstr>
      <vt:lpstr>NZZO – OCS Coordination HMI (2)</vt:lpstr>
      <vt:lpstr>NZZO – CDN receipt</vt:lpstr>
      <vt:lpstr>NZZO –– Process CDN</vt:lpstr>
      <vt:lpstr>Coordination – Processing</vt:lpstr>
      <vt:lpstr>NZZO – YBBB – AIDC exchange (1)</vt:lpstr>
      <vt:lpstr>NZZO – YBBB – AIDC exchange (2)</vt:lpstr>
      <vt:lpstr>NZZO – YBBB – AIDC exchange (3)</vt:lpstr>
      <vt:lpstr>NZZO – YBBB – AIDC exchange (4)</vt:lpstr>
      <vt:lpstr>NZZO – YBBB – AIDC exchange (5)</vt:lpstr>
      <vt:lpstr>NZZO – YBBB – AIDC exchange (6)</vt:lpstr>
      <vt:lpstr>NZZO – YBBB – AIDC exchange (7)</vt:lpstr>
      <vt:lpstr>NZZO – YBBB – AIDC exchange (8)</vt:lpstr>
      <vt:lpstr>NZZO – AIDC Interface testing</vt:lpstr>
      <vt:lpstr>NZZO – AIDC issues</vt:lpstr>
      <vt:lpstr>NZZO – AIDC Issues</vt:lpstr>
      <vt:lpstr>NZZO – AIDC issues</vt:lpstr>
      <vt:lpstr>NZZO – AIDC issues</vt:lpstr>
      <vt:lpstr>PowerPoint Presentation</vt:lpstr>
      <vt:lpstr>Thank you  Paul Radford Oceanic Systems Manager Airways New Zealand paul.radford@airways.co.nz</vt:lpstr>
    </vt:vector>
  </TitlesOfParts>
  <Company>Airways New Zealand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AIDC - New Zealand</dc:title>
  <dc:creator>Radford, Paul</dc:creator>
  <cp:lastModifiedBy>Radford, Paul</cp:lastModifiedBy>
  <cp:revision>41</cp:revision>
  <dcterms:created xsi:type="dcterms:W3CDTF">2013-06-21T21:52:43Z</dcterms:created>
  <dcterms:modified xsi:type="dcterms:W3CDTF">2013-07-23T05:54:07Z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0x010100BB964D7BD590514D9D05B570DAC8F729</vt:lpwstr>
  </property>
  <property fmtid="{D5CDD505-2E9C-101B-9397-08002B2CF9AE}" pid="3" name="_dlc_DocIdItemGuid">
    <vt:lpwstr>17d0431a-94f0-4f75-9e03-79d1e501600f</vt:lpwstr>
  </property>
</Properties>
</file>